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56" r:id="rId2"/>
  </p:sldMasterIdLst>
  <p:notesMasterIdLst>
    <p:notesMasterId r:id="rId37"/>
  </p:notesMasterIdLst>
  <p:sldIdLst>
    <p:sldId id="309" r:id="rId3"/>
    <p:sldId id="259" r:id="rId4"/>
    <p:sldId id="260" r:id="rId5"/>
    <p:sldId id="262" r:id="rId6"/>
    <p:sldId id="265" r:id="rId7"/>
    <p:sldId id="266" r:id="rId8"/>
    <p:sldId id="257" r:id="rId9"/>
    <p:sldId id="268" r:id="rId10"/>
    <p:sldId id="269" r:id="rId11"/>
    <p:sldId id="310" r:id="rId12"/>
    <p:sldId id="270" r:id="rId13"/>
    <p:sldId id="307" r:id="rId14"/>
    <p:sldId id="271" r:id="rId15"/>
    <p:sldId id="272" r:id="rId16"/>
    <p:sldId id="308" r:id="rId17"/>
    <p:sldId id="261" r:id="rId18"/>
    <p:sldId id="273" r:id="rId19"/>
    <p:sldId id="274" r:id="rId20"/>
    <p:sldId id="312" r:id="rId21"/>
    <p:sldId id="275" r:id="rId22"/>
    <p:sldId id="276" r:id="rId23"/>
    <p:sldId id="277" r:id="rId24"/>
    <p:sldId id="311" r:id="rId25"/>
    <p:sldId id="263" r:id="rId26"/>
    <p:sldId id="278" r:id="rId27"/>
    <p:sldId id="267" r:id="rId28"/>
    <p:sldId id="264" r:id="rId29"/>
    <p:sldId id="279" r:id="rId30"/>
    <p:sldId id="280" r:id="rId31"/>
    <p:sldId id="281" r:id="rId32"/>
    <p:sldId id="285" r:id="rId33"/>
    <p:sldId id="282" r:id="rId34"/>
    <p:sldId id="283" r:id="rId35"/>
    <p:sldId id="313"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5pPr>
    <a:lvl6pPr marL="2286000" algn="l" defTabSz="914400" rtl="0" eaLnBrk="1" latinLnBrk="0" hangingPunct="1">
      <a:defRPr sz="2400" kern="1200">
        <a:solidFill>
          <a:schemeClr val="tx1"/>
        </a:solidFill>
        <a:latin typeface="Arial" charset="0"/>
        <a:ea typeface="ヒラギノ角ゴ Pro W3" pitchFamily="48" charset="-128"/>
        <a:cs typeface="+mn-cs"/>
      </a:defRPr>
    </a:lvl6pPr>
    <a:lvl7pPr marL="2743200" algn="l" defTabSz="914400" rtl="0" eaLnBrk="1" latinLnBrk="0" hangingPunct="1">
      <a:defRPr sz="2400" kern="1200">
        <a:solidFill>
          <a:schemeClr val="tx1"/>
        </a:solidFill>
        <a:latin typeface="Arial" charset="0"/>
        <a:ea typeface="ヒラギノ角ゴ Pro W3" pitchFamily="48" charset="-128"/>
        <a:cs typeface="+mn-cs"/>
      </a:defRPr>
    </a:lvl7pPr>
    <a:lvl8pPr marL="3200400" algn="l" defTabSz="914400" rtl="0" eaLnBrk="1" latinLnBrk="0" hangingPunct="1">
      <a:defRPr sz="2400" kern="1200">
        <a:solidFill>
          <a:schemeClr val="tx1"/>
        </a:solidFill>
        <a:latin typeface="Arial" charset="0"/>
        <a:ea typeface="ヒラギノ角ゴ Pro W3" pitchFamily="48" charset="-128"/>
        <a:cs typeface="+mn-cs"/>
      </a:defRPr>
    </a:lvl8pPr>
    <a:lvl9pPr marL="3657600" algn="l" defTabSz="914400" rtl="0" eaLnBrk="1" latinLnBrk="0" hangingPunct="1">
      <a:defRPr sz="2400" kern="1200">
        <a:solidFill>
          <a:schemeClr val="tx1"/>
        </a:solidFill>
        <a:latin typeface="Arial" charset="0"/>
        <a:ea typeface="ヒラギノ角ゴ Pro W3"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45" autoAdjust="0"/>
  </p:normalViewPr>
  <p:slideViewPr>
    <p:cSldViewPr>
      <p:cViewPr varScale="1">
        <p:scale>
          <a:sx n="81" d="100"/>
          <a:sy n="81" d="100"/>
        </p:scale>
        <p:origin x="10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3D7F850D-319A-4B3C-B8B3-BAC22F44CB2E}" type="slidenum">
              <a:rPr lang="en-US"/>
              <a:pPr>
                <a:defRPr/>
              </a:pPr>
              <a:t>‹#›</a:t>
            </a:fld>
            <a:endParaRPr lang="en-US"/>
          </a:p>
        </p:txBody>
      </p:sp>
    </p:spTree>
    <p:extLst>
      <p:ext uri="{BB962C8B-B14F-4D97-AF65-F5344CB8AC3E}">
        <p14:creationId xmlns:p14="http://schemas.microsoft.com/office/powerpoint/2010/main" val="2577573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rgbClr val="0909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2800" b="1"/>
          </a:p>
        </p:txBody>
      </p:sp>
      <p:pic>
        <p:nvPicPr>
          <p:cNvPr id="5" name="Picture 4" descr="59876Chaisson6e_ecat"/>
          <p:cNvPicPr>
            <a:picLocks noChangeAspect="1" noChangeArrowheads="1"/>
          </p:cNvPicPr>
          <p:nvPr userDrawn="1"/>
        </p:nvPicPr>
        <p:blipFill>
          <a:blip r:embed="rId2" cstate="print"/>
          <a:srcRect t="224" b="136"/>
          <a:stretch>
            <a:fillRect/>
          </a:stretch>
        </p:blipFill>
        <p:spPr bwMode="auto">
          <a:xfrm>
            <a:off x="474663" y="436563"/>
            <a:ext cx="4870450" cy="5711825"/>
          </a:xfrm>
          <a:prstGeom prst="rect">
            <a:avLst/>
          </a:prstGeom>
          <a:noFill/>
          <a:ln w="9525">
            <a:gradFill>
              <a:gsLst>
                <a:gs pos="3000">
                  <a:srgbClr val="C35F5D"/>
                </a:gs>
                <a:gs pos="3000">
                  <a:srgbClr val="C35F5D"/>
                </a:gs>
                <a:gs pos="18000">
                  <a:srgbClr val="C35F5D"/>
                </a:gs>
                <a:gs pos="50000">
                  <a:schemeClr val="accent1">
                    <a:shade val="67500"/>
                    <a:satMod val="115000"/>
                  </a:schemeClr>
                </a:gs>
                <a:gs pos="100000">
                  <a:schemeClr val="accent1">
                    <a:shade val="100000"/>
                    <a:satMod val="115000"/>
                  </a:schemeClr>
                </a:gs>
              </a:gsLst>
              <a:lin ang="5400000" scaled="0"/>
            </a:gradFill>
            <a:miter lim="800000"/>
            <a:headEnd/>
            <a:tailEnd/>
          </a:ln>
        </p:spPr>
      </p:pic>
      <p:sp>
        <p:nvSpPr>
          <p:cNvPr id="6" name="Text Box 10"/>
          <p:cNvSpPr txBox="1">
            <a:spLocks noChangeArrowheads="1"/>
          </p:cNvSpPr>
          <p:nvPr userDrawn="1"/>
        </p:nvSpPr>
        <p:spPr bwMode="auto">
          <a:xfrm>
            <a:off x="354013" y="6413500"/>
            <a:ext cx="87677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defRPr/>
            </a:pPr>
            <a:r>
              <a:rPr lang="en-US" sz="1600" b="1" smtClean="0">
                <a:solidFill>
                  <a:srgbClr val="C35F5D"/>
                </a:solidFill>
              </a:rPr>
              <a:t>Copyright © 2010 Pearson Education, Inc. </a:t>
            </a:r>
            <a:br>
              <a:rPr lang="en-US" sz="1600" b="1" smtClean="0">
                <a:solidFill>
                  <a:srgbClr val="C35F5D"/>
                </a:solidFill>
              </a:rPr>
            </a:br>
            <a:endParaRPr lang="en-US" sz="1600" b="1" smtClean="0">
              <a:solidFill>
                <a:srgbClr val="C35F5D"/>
              </a:solidFill>
            </a:endParaRPr>
          </a:p>
        </p:txBody>
      </p:sp>
      <p:sp>
        <p:nvSpPr>
          <p:cNvPr id="3074"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5C612D67-310D-4BD7-A972-DAF7E3BAE97F}" type="slidenum">
              <a:rPr lang="en-US"/>
              <a:pPr>
                <a:defRPr/>
              </a:pPr>
              <a:t>‹#›</a:t>
            </a:fld>
            <a:endParaRPr lang="en-US"/>
          </a:p>
        </p:txBody>
      </p:sp>
    </p:spTree>
    <p:extLst>
      <p:ext uri="{BB962C8B-B14F-4D97-AF65-F5344CB8AC3E}">
        <p14:creationId xmlns:p14="http://schemas.microsoft.com/office/powerpoint/2010/main" val="376550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0936DC-05A2-4489-B337-AFC17AE69622}" type="slidenum">
              <a:rPr lang="en-US"/>
              <a:pPr>
                <a:defRPr/>
              </a:pPr>
              <a:t>‹#›</a:t>
            </a:fld>
            <a:endParaRPr lang="en-US"/>
          </a:p>
        </p:txBody>
      </p:sp>
    </p:spTree>
    <p:extLst>
      <p:ext uri="{BB962C8B-B14F-4D97-AF65-F5344CB8AC3E}">
        <p14:creationId xmlns:p14="http://schemas.microsoft.com/office/powerpoint/2010/main" val="246250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1899B4-E0DD-4997-BBEE-5A0A978D9E94}" type="slidenum">
              <a:rPr lang="en-US"/>
              <a:pPr>
                <a:defRPr/>
              </a:pPr>
              <a:t>‹#›</a:t>
            </a:fld>
            <a:endParaRPr lang="en-US"/>
          </a:p>
        </p:txBody>
      </p:sp>
    </p:spTree>
    <p:extLst>
      <p:ext uri="{BB962C8B-B14F-4D97-AF65-F5344CB8AC3E}">
        <p14:creationId xmlns:p14="http://schemas.microsoft.com/office/powerpoint/2010/main" val="18742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rgbClr val="0909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2800" b="1">
              <a:solidFill>
                <a:srgbClr val="000000"/>
              </a:solidFill>
            </a:endParaRPr>
          </a:p>
        </p:txBody>
      </p:sp>
      <p:pic>
        <p:nvPicPr>
          <p:cNvPr id="5" name="Picture 4" descr="59876Chaisson6e_ecat"/>
          <p:cNvPicPr>
            <a:picLocks noChangeAspect="1" noChangeArrowheads="1"/>
          </p:cNvPicPr>
          <p:nvPr userDrawn="1"/>
        </p:nvPicPr>
        <p:blipFill>
          <a:blip r:embed="rId2" cstate="print"/>
          <a:srcRect t="224" b="136"/>
          <a:stretch>
            <a:fillRect/>
          </a:stretch>
        </p:blipFill>
        <p:spPr bwMode="auto">
          <a:xfrm>
            <a:off x="474663" y="436563"/>
            <a:ext cx="4870450" cy="5711825"/>
          </a:xfrm>
          <a:prstGeom prst="rect">
            <a:avLst/>
          </a:prstGeom>
          <a:noFill/>
          <a:ln w="9525">
            <a:gradFill>
              <a:gsLst>
                <a:gs pos="3000">
                  <a:srgbClr val="C35F5D"/>
                </a:gs>
                <a:gs pos="3000">
                  <a:srgbClr val="C35F5D"/>
                </a:gs>
                <a:gs pos="18000">
                  <a:srgbClr val="C35F5D"/>
                </a:gs>
                <a:gs pos="50000">
                  <a:schemeClr val="accent1">
                    <a:shade val="67500"/>
                    <a:satMod val="115000"/>
                  </a:schemeClr>
                </a:gs>
                <a:gs pos="100000">
                  <a:schemeClr val="accent1">
                    <a:shade val="100000"/>
                    <a:satMod val="115000"/>
                  </a:schemeClr>
                </a:gs>
              </a:gsLst>
              <a:lin ang="5400000" scaled="0"/>
            </a:gradFill>
            <a:miter lim="800000"/>
            <a:headEnd/>
            <a:tailEnd/>
          </a:ln>
        </p:spPr>
      </p:pic>
      <p:sp>
        <p:nvSpPr>
          <p:cNvPr id="6" name="Text Box 10"/>
          <p:cNvSpPr txBox="1">
            <a:spLocks noChangeArrowheads="1"/>
          </p:cNvSpPr>
          <p:nvPr userDrawn="1"/>
        </p:nvSpPr>
        <p:spPr bwMode="auto">
          <a:xfrm>
            <a:off x="354013" y="6413500"/>
            <a:ext cx="87677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defRPr/>
            </a:pPr>
            <a:r>
              <a:rPr lang="en-US" sz="1600" b="1" smtClean="0">
                <a:solidFill>
                  <a:srgbClr val="C35F5D"/>
                </a:solidFill>
              </a:rPr>
              <a:t>Copyright © 2010 Pearson Education, Inc. </a:t>
            </a:r>
            <a:br>
              <a:rPr lang="en-US" sz="1600" b="1" smtClean="0">
                <a:solidFill>
                  <a:srgbClr val="C35F5D"/>
                </a:solidFill>
              </a:rPr>
            </a:br>
            <a:endParaRPr lang="en-US" sz="1600" b="1" smtClean="0">
              <a:solidFill>
                <a:srgbClr val="C35F5D"/>
              </a:solidFill>
            </a:endParaRPr>
          </a:p>
        </p:txBody>
      </p:sp>
      <p:sp>
        <p:nvSpPr>
          <p:cNvPr id="3074"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AE97C39-EB4F-4A52-BC9A-CCB22E6CBAD7}" type="slidenum">
              <a:rPr lang="en-US"/>
              <a:pPr>
                <a:defRPr/>
              </a:pPr>
              <a:t>‹#›</a:t>
            </a:fld>
            <a:endParaRPr lang="en-US"/>
          </a:p>
        </p:txBody>
      </p:sp>
    </p:spTree>
    <p:extLst>
      <p:ext uri="{BB962C8B-B14F-4D97-AF65-F5344CB8AC3E}">
        <p14:creationId xmlns:p14="http://schemas.microsoft.com/office/powerpoint/2010/main" val="258116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C01EDB-EA64-4A03-BE2B-75966BCA566D}" type="slidenum">
              <a:rPr lang="en-US"/>
              <a:pPr>
                <a:defRPr/>
              </a:pPr>
              <a:t>‹#›</a:t>
            </a:fld>
            <a:endParaRPr lang="en-US"/>
          </a:p>
        </p:txBody>
      </p:sp>
    </p:spTree>
    <p:extLst>
      <p:ext uri="{BB962C8B-B14F-4D97-AF65-F5344CB8AC3E}">
        <p14:creationId xmlns:p14="http://schemas.microsoft.com/office/powerpoint/2010/main" val="2803671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E38825-C954-4DDE-9315-B1177C83687A}" type="slidenum">
              <a:rPr lang="en-US"/>
              <a:pPr>
                <a:defRPr/>
              </a:pPr>
              <a:t>‹#›</a:t>
            </a:fld>
            <a:endParaRPr lang="en-US"/>
          </a:p>
        </p:txBody>
      </p:sp>
    </p:spTree>
    <p:extLst>
      <p:ext uri="{BB962C8B-B14F-4D97-AF65-F5344CB8AC3E}">
        <p14:creationId xmlns:p14="http://schemas.microsoft.com/office/powerpoint/2010/main" val="211528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5832E0-600C-417F-8A6C-0DFD97FC0D4A}" type="slidenum">
              <a:rPr lang="en-US"/>
              <a:pPr>
                <a:defRPr/>
              </a:pPr>
              <a:t>‹#›</a:t>
            </a:fld>
            <a:endParaRPr lang="en-US"/>
          </a:p>
        </p:txBody>
      </p:sp>
    </p:spTree>
    <p:extLst>
      <p:ext uri="{BB962C8B-B14F-4D97-AF65-F5344CB8AC3E}">
        <p14:creationId xmlns:p14="http://schemas.microsoft.com/office/powerpoint/2010/main" val="1981479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8DBA94-9D4F-43C8-AECB-EE07B020BD14}" type="slidenum">
              <a:rPr lang="en-US"/>
              <a:pPr>
                <a:defRPr/>
              </a:pPr>
              <a:t>‹#›</a:t>
            </a:fld>
            <a:endParaRPr lang="en-US"/>
          </a:p>
        </p:txBody>
      </p:sp>
    </p:spTree>
    <p:extLst>
      <p:ext uri="{BB962C8B-B14F-4D97-AF65-F5344CB8AC3E}">
        <p14:creationId xmlns:p14="http://schemas.microsoft.com/office/powerpoint/2010/main" val="1085824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F180E3-22A0-4D5A-8631-A8C5EE2C305B}" type="slidenum">
              <a:rPr lang="en-US"/>
              <a:pPr>
                <a:defRPr/>
              </a:pPr>
              <a:t>‹#›</a:t>
            </a:fld>
            <a:endParaRPr lang="en-US"/>
          </a:p>
        </p:txBody>
      </p:sp>
    </p:spTree>
    <p:extLst>
      <p:ext uri="{BB962C8B-B14F-4D97-AF65-F5344CB8AC3E}">
        <p14:creationId xmlns:p14="http://schemas.microsoft.com/office/powerpoint/2010/main" val="1605433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4EA5CE-F417-439C-858E-BF490F9F3FB4}" type="slidenum">
              <a:rPr lang="en-US"/>
              <a:pPr>
                <a:defRPr/>
              </a:pPr>
              <a:t>‹#›</a:t>
            </a:fld>
            <a:endParaRPr lang="en-US"/>
          </a:p>
        </p:txBody>
      </p:sp>
    </p:spTree>
    <p:extLst>
      <p:ext uri="{BB962C8B-B14F-4D97-AF65-F5344CB8AC3E}">
        <p14:creationId xmlns:p14="http://schemas.microsoft.com/office/powerpoint/2010/main" val="1011457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BC527A-3D9F-439E-BFF2-354B3A6AF735}" type="slidenum">
              <a:rPr lang="en-US"/>
              <a:pPr>
                <a:defRPr/>
              </a:pPr>
              <a:t>‹#›</a:t>
            </a:fld>
            <a:endParaRPr lang="en-US"/>
          </a:p>
        </p:txBody>
      </p:sp>
    </p:spTree>
    <p:extLst>
      <p:ext uri="{BB962C8B-B14F-4D97-AF65-F5344CB8AC3E}">
        <p14:creationId xmlns:p14="http://schemas.microsoft.com/office/powerpoint/2010/main" val="342344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C8E9C4-D151-4505-A3FF-7942299A0EBE}" type="slidenum">
              <a:rPr lang="en-US"/>
              <a:pPr>
                <a:defRPr/>
              </a:pPr>
              <a:t>‹#›</a:t>
            </a:fld>
            <a:endParaRPr lang="en-US"/>
          </a:p>
        </p:txBody>
      </p:sp>
    </p:spTree>
    <p:extLst>
      <p:ext uri="{BB962C8B-B14F-4D97-AF65-F5344CB8AC3E}">
        <p14:creationId xmlns:p14="http://schemas.microsoft.com/office/powerpoint/2010/main" val="3902248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6F4E1A-933E-4FA0-ACFF-0A53C02AD23B}" type="slidenum">
              <a:rPr lang="en-US"/>
              <a:pPr>
                <a:defRPr/>
              </a:pPr>
              <a:t>‹#›</a:t>
            </a:fld>
            <a:endParaRPr lang="en-US"/>
          </a:p>
        </p:txBody>
      </p:sp>
    </p:spTree>
    <p:extLst>
      <p:ext uri="{BB962C8B-B14F-4D97-AF65-F5344CB8AC3E}">
        <p14:creationId xmlns:p14="http://schemas.microsoft.com/office/powerpoint/2010/main" val="2146542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97475D-D6F4-4C84-BDFE-F10BB55DE4E4}" type="slidenum">
              <a:rPr lang="en-US"/>
              <a:pPr>
                <a:defRPr/>
              </a:pPr>
              <a:t>‹#›</a:t>
            </a:fld>
            <a:endParaRPr lang="en-US"/>
          </a:p>
        </p:txBody>
      </p:sp>
    </p:spTree>
    <p:extLst>
      <p:ext uri="{BB962C8B-B14F-4D97-AF65-F5344CB8AC3E}">
        <p14:creationId xmlns:p14="http://schemas.microsoft.com/office/powerpoint/2010/main" val="1602757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0A9C18-32FB-421D-AF7A-4AF42622A10A}" type="slidenum">
              <a:rPr lang="en-US"/>
              <a:pPr>
                <a:defRPr/>
              </a:pPr>
              <a:t>‹#›</a:t>
            </a:fld>
            <a:endParaRPr lang="en-US"/>
          </a:p>
        </p:txBody>
      </p:sp>
    </p:spTree>
    <p:extLst>
      <p:ext uri="{BB962C8B-B14F-4D97-AF65-F5344CB8AC3E}">
        <p14:creationId xmlns:p14="http://schemas.microsoft.com/office/powerpoint/2010/main" val="415283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88C4CB-B22F-4479-BBA1-9822282C2158}" type="slidenum">
              <a:rPr lang="en-US"/>
              <a:pPr>
                <a:defRPr/>
              </a:pPr>
              <a:t>‹#›</a:t>
            </a:fld>
            <a:endParaRPr lang="en-US"/>
          </a:p>
        </p:txBody>
      </p:sp>
    </p:spTree>
    <p:extLst>
      <p:ext uri="{BB962C8B-B14F-4D97-AF65-F5344CB8AC3E}">
        <p14:creationId xmlns:p14="http://schemas.microsoft.com/office/powerpoint/2010/main" val="22607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C06EB2-56AD-4885-821F-01EAD9053CDB}" type="slidenum">
              <a:rPr lang="en-US"/>
              <a:pPr>
                <a:defRPr/>
              </a:pPr>
              <a:t>‹#›</a:t>
            </a:fld>
            <a:endParaRPr lang="en-US"/>
          </a:p>
        </p:txBody>
      </p:sp>
    </p:spTree>
    <p:extLst>
      <p:ext uri="{BB962C8B-B14F-4D97-AF65-F5344CB8AC3E}">
        <p14:creationId xmlns:p14="http://schemas.microsoft.com/office/powerpoint/2010/main" val="350806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CB37F4-656E-414C-8B0D-45B758D9384A}" type="slidenum">
              <a:rPr lang="en-US"/>
              <a:pPr>
                <a:defRPr/>
              </a:pPr>
              <a:t>‹#›</a:t>
            </a:fld>
            <a:endParaRPr lang="en-US"/>
          </a:p>
        </p:txBody>
      </p:sp>
    </p:spTree>
    <p:extLst>
      <p:ext uri="{BB962C8B-B14F-4D97-AF65-F5344CB8AC3E}">
        <p14:creationId xmlns:p14="http://schemas.microsoft.com/office/powerpoint/2010/main" val="330095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366C37-D31A-4CB1-8B7E-65514D18E4B1}" type="slidenum">
              <a:rPr lang="en-US"/>
              <a:pPr>
                <a:defRPr/>
              </a:pPr>
              <a:t>‹#›</a:t>
            </a:fld>
            <a:endParaRPr lang="en-US"/>
          </a:p>
        </p:txBody>
      </p:sp>
    </p:spTree>
    <p:extLst>
      <p:ext uri="{BB962C8B-B14F-4D97-AF65-F5344CB8AC3E}">
        <p14:creationId xmlns:p14="http://schemas.microsoft.com/office/powerpoint/2010/main" val="422538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1552F8-B553-44AE-B902-94B47B645962}" type="slidenum">
              <a:rPr lang="en-US"/>
              <a:pPr>
                <a:defRPr/>
              </a:pPr>
              <a:t>‹#›</a:t>
            </a:fld>
            <a:endParaRPr lang="en-US"/>
          </a:p>
        </p:txBody>
      </p:sp>
    </p:spTree>
    <p:extLst>
      <p:ext uri="{BB962C8B-B14F-4D97-AF65-F5344CB8AC3E}">
        <p14:creationId xmlns:p14="http://schemas.microsoft.com/office/powerpoint/2010/main" val="1802420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E9908E-6923-4C2D-B805-2CA55A58A38F}" type="slidenum">
              <a:rPr lang="en-US"/>
              <a:pPr>
                <a:defRPr/>
              </a:pPr>
              <a:t>‹#›</a:t>
            </a:fld>
            <a:endParaRPr lang="en-US"/>
          </a:p>
        </p:txBody>
      </p:sp>
    </p:spTree>
    <p:extLst>
      <p:ext uri="{BB962C8B-B14F-4D97-AF65-F5344CB8AC3E}">
        <p14:creationId xmlns:p14="http://schemas.microsoft.com/office/powerpoint/2010/main" val="389603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3762E4-9D57-4816-911C-3549E98E9098}" type="slidenum">
              <a:rPr lang="en-US"/>
              <a:pPr>
                <a:defRPr/>
              </a:pPr>
              <a:t>‹#›</a:t>
            </a:fld>
            <a:endParaRPr lang="en-US"/>
          </a:p>
        </p:txBody>
      </p:sp>
    </p:spTree>
    <p:extLst>
      <p:ext uri="{BB962C8B-B14F-4D97-AF65-F5344CB8AC3E}">
        <p14:creationId xmlns:p14="http://schemas.microsoft.com/office/powerpoint/2010/main" val="384907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7960A463-A8F3-440E-AE18-70DE4576C592}" type="slidenum">
              <a:rPr lang="en-US"/>
              <a:pPr>
                <a:defRPr/>
              </a:pPr>
              <a:t>‹#›</a:t>
            </a:fld>
            <a:endParaRPr lang="en-US"/>
          </a:p>
        </p:txBody>
      </p:sp>
      <p:sp>
        <p:nvSpPr>
          <p:cNvPr id="164868" name="Text Box 4"/>
          <p:cNvSpPr txBox="1">
            <a:spLocks noChangeArrowheads="1"/>
          </p:cNvSpPr>
          <p:nvPr userDrawn="1"/>
        </p:nvSpPr>
        <p:spPr bwMode="auto">
          <a:xfrm>
            <a:off x="228600" y="6537325"/>
            <a:ext cx="2557463" cy="2444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a:defRPr/>
            </a:pPr>
            <a:r>
              <a:rPr lang="en-US" sz="1000" smtClean="0">
                <a:ea typeface="ＭＳ Ｐゴシック" pitchFamily="84" charset="-128"/>
              </a:rPr>
              <a:t>Copyright © 2010 Pearson Education, Inc.</a:t>
            </a:r>
          </a:p>
        </p:txBody>
      </p:sp>
    </p:spTree>
  </p:cSld>
  <p:clrMap bg1="lt1" tx1="dk1" bg2="lt2" tx2="dk2" accent1="accent1" accent2="accent2" accent3="accent3" accent4="accent4" accent5="accent5" accent6="accent6" hlink="hlink" folHlink="folHlink"/>
  <p:sldLayoutIdLst>
    <p:sldLayoutId id="2147484313"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4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4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4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48" charset="-128"/>
        </a:defRPr>
      </a:lvl5pPr>
      <a:lvl6pPr marL="457200" algn="ctr" rtl="0" fontAlgn="base">
        <a:spcBef>
          <a:spcPct val="0"/>
        </a:spcBef>
        <a:spcAft>
          <a:spcPct val="0"/>
        </a:spcAft>
        <a:defRPr sz="4400">
          <a:solidFill>
            <a:schemeClr val="tx2"/>
          </a:solidFill>
          <a:latin typeface="Arial" charset="0"/>
          <a:ea typeface="ヒラギノ角ゴ Pro W3" pitchFamily="48" charset="-128"/>
        </a:defRPr>
      </a:lvl6pPr>
      <a:lvl7pPr marL="914400" algn="ctr" rtl="0" fontAlgn="base">
        <a:spcBef>
          <a:spcPct val="0"/>
        </a:spcBef>
        <a:spcAft>
          <a:spcPct val="0"/>
        </a:spcAft>
        <a:defRPr sz="4400">
          <a:solidFill>
            <a:schemeClr val="tx2"/>
          </a:solidFill>
          <a:latin typeface="Arial" charset="0"/>
          <a:ea typeface="ヒラギノ角ゴ Pro W3" pitchFamily="48" charset="-128"/>
        </a:defRPr>
      </a:lvl7pPr>
      <a:lvl8pPr marL="1371600" algn="ctr" rtl="0" fontAlgn="base">
        <a:spcBef>
          <a:spcPct val="0"/>
        </a:spcBef>
        <a:spcAft>
          <a:spcPct val="0"/>
        </a:spcAft>
        <a:defRPr sz="4400">
          <a:solidFill>
            <a:schemeClr val="tx2"/>
          </a:solidFill>
          <a:latin typeface="Arial" charset="0"/>
          <a:ea typeface="ヒラギノ角ゴ Pro W3" pitchFamily="48" charset="-128"/>
        </a:defRPr>
      </a:lvl8pPr>
      <a:lvl9pPr marL="1828800" algn="ctr" rtl="0" fontAlgn="base">
        <a:spcBef>
          <a:spcPct val="0"/>
        </a:spcBef>
        <a:spcAft>
          <a:spcPct val="0"/>
        </a:spcAft>
        <a:defRPr sz="4400">
          <a:solidFill>
            <a:schemeClr val="tx2"/>
          </a:solidFill>
          <a:latin typeface="Arial" charset="0"/>
          <a:ea typeface="ヒラギノ角ゴ Pro W3"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1EA3A6B-F8B9-492A-989A-9DF4D669CD1C}" type="slidenum">
              <a:rPr lang="en-US"/>
              <a:pPr>
                <a:defRPr/>
              </a:pPr>
              <a:t>‹#›</a:t>
            </a:fld>
            <a:endParaRPr lang="en-US"/>
          </a:p>
        </p:txBody>
      </p:sp>
      <p:sp>
        <p:nvSpPr>
          <p:cNvPr id="164868" name="Text Box 4"/>
          <p:cNvSpPr txBox="1">
            <a:spLocks noChangeArrowheads="1"/>
          </p:cNvSpPr>
          <p:nvPr userDrawn="1"/>
        </p:nvSpPr>
        <p:spPr bwMode="auto">
          <a:xfrm>
            <a:off x="228600" y="6537325"/>
            <a:ext cx="2557463" cy="2444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a:defRPr/>
            </a:pPr>
            <a:r>
              <a:rPr lang="en-US" sz="1000" smtClean="0">
                <a:solidFill>
                  <a:srgbClr val="000000"/>
                </a:solidFill>
                <a:ea typeface="ＭＳ Ｐゴシック" pitchFamily="84" charset="-128"/>
              </a:rPr>
              <a:t>Copyright © 2010 Pearson Education, Inc.</a:t>
            </a:r>
          </a:p>
        </p:txBody>
      </p:sp>
    </p:spTree>
  </p:cSld>
  <p:clrMap bg1="lt1" tx1="dk1" bg2="lt2" tx2="dk2" accent1="accent1" accent2="accent2" accent3="accent3" accent4="accent4" accent5="accent5" accent6="accent6" hlink="hlink" folHlink="folHlink"/>
  <p:sldLayoutIdLst>
    <p:sldLayoutId id="214748432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4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4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4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48" charset="-128"/>
        </a:defRPr>
      </a:lvl5pPr>
      <a:lvl6pPr marL="457200" algn="ctr" rtl="0" fontAlgn="base">
        <a:spcBef>
          <a:spcPct val="0"/>
        </a:spcBef>
        <a:spcAft>
          <a:spcPct val="0"/>
        </a:spcAft>
        <a:defRPr sz="4400">
          <a:solidFill>
            <a:schemeClr val="tx2"/>
          </a:solidFill>
          <a:latin typeface="Arial" charset="0"/>
          <a:ea typeface="ヒラギノ角ゴ Pro W3" pitchFamily="48" charset="-128"/>
        </a:defRPr>
      </a:lvl6pPr>
      <a:lvl7pPr marL="914400" algn="ctr" rtl="0" fontAlgn="base">
        <a:spcBef>
          <a:spcPct val="0"/>
        </a:spcBef>
        <a:spcAft>
          <a:spcPct val="0"/>
        </a:spcAft>
        <a:defRPr sz="4400">
          <a:solidFill>
            <a:schemeClr val="tx2"/>
          </a:solidFill>
          <a:latin typeface="Arial" charset="0"/>
          <a:ea typeface="ヒラギノ角ゴ Pro W3" pitchFamily="48" charset="-128"/>
        </a:defRPr>
      </a:lvl7pPr>
      <a:lvl8pPr marL="1371600" algn="ctr" rtl="0" fontAlgn="base">
        <a:spcBef>
          <a:spcPct val="0"/>
        </a:spcBef>
        <a:spcAft>
          <a:spcPct val="0"/>
        </a:spcAft>
        <a:defRPr sz="4400">
          <a:solidFill>
            <a:schemeClr val="tx2"/>
          </a:solidFill>
          <a:latin typeface="Arial" charset="0"/>
          <a:ea typeface="ヒラギノ角ゴ Pro W3" pitchFamily="48" charset="-128"/>
        </a:defRPr>
      </a:lvl8pPr>
      <a:lvl9pPr marL="1828800" algn="ctr" rtl="0" fontAlgn="base">
        <a:spcBef>
          <a:spcPct val="0"/>
        </a:spcBef>
        <a:spcAft>
          <a:spcPct val="0"/>
        </a:spcAft>
        <a:defRPr sz="4400">
          <a:solidFill>
            <a:schemeClr val="tx2"/>
          </a:solidFill>
          <a:latin typeface="Arial" charset="0"/>
          <a:ea typeface="ヒラギノ角ゴ Pro W3"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GalileoMissiontoJupiter.m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Galileo_Preparations_-_GPN-2000-000672.jp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en.wikipedia.org/wiki/File:Descent_Module.jpe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C_1hihXOAjw"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Jupiter_showing_SL9_impact_sites.jpg" TargetMode="External"/><Relationship Id="rId2" Type="http://schemas.openxmlformats.org/officeDocument/2006/relationships/image" Target="../media/image19.png"/><Relationship Id="rId1" Type="http://schemas.openxmlformats.org/officeDocument/2006/relationships/slideLayout" Target="../slideLayouts/slideLayout18.xml"/><Relationship Id="rId5" Type="http://schemas.openxmlformats.org/officeDocument/2006/relationships/hyperlink" Target="http://www.youtube.com/watch?v=LXWV8ZRKNFg"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GasGiants2.m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solidFill>
                  <a:schemeClr val="bg1"/>
                </a:solidFill>
                <a:latin typeface="Times New Roman" pitchFamily="48" charset="0"/>
              </a:rPr>
              <a:t> </a:t>
            </a:r>
            <a:r>
              <a:rPr lang="en-US" sz="6600" b="1" dirty="0" smtClean="0">
                <a:solidFill>
                  <a:srgbClr val="FF0000"/>
                </a:solidFill>
                <a:latin typeface="Times New Roman" pitchFamily="48" charset="0"/>
              </a:rPr>
              <a:t>The Jovian Planets</a:t>
            </a:r>
            <a:endParaRPr lang="en-US" sz="6600" dirty="0">
              <a:solidFill>
                <a:srgbClr val="FF0000"/>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07_09Figur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2701"/>
          <a:stretch>
            <a:fillRect/>
          </a:stretch>
        </p:blipFill>
        <p:spPr bwMode="auto">
          <a:xfrm>
            <a:off x="15834" y="-3352800"/>
            <a:ext cx="9429074" cy="113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15270"/>
            <a:ext cx="7848600" cy="1569660"/>
          </a:xfrm>
          <a:prstGeom prst="rect">
            <a:avLst/>
          </a:prstGeom>
          <a:noFill/>
        </p:spPr>
        <p:txBody>
          <a:bodyPr wrap="square" rtlCol="0">
            <a:spAutoFit/>
          </a:bodyPr>
          <a:lstStyle/>
          <a:p>
            <a:r>
              <a:rPr lang="en-US" sz="4800" dirty="0" smtClean="0">
                <a:solidFill>
                  <a:srgbClr val="FF0000"/>
                </a:solidFill>
              </a:rPr>
              <a:t>Know the 3 cloud layers and their altitudes</a:t>
            </a:r>
            <a:endParaRPr lang="en-US" sz="4800" dirty="0">
              <a:solidFill>
                <a:srgbClr val="FF0000"/>
              </a:solidFill>
            </a:endParaRPr>
          </a:p>
        </p:txBody>
      </p:sp>
    </p:spTree>
    <p:extLst>
      <p:ext uri="{BB962C8B-B14F-4D97-AF65-F5344CB8AC3E}">
        <p14:creationId xmlns:p14="http://schemas.microsoft.com/office/powerpoint/2010/main" val="73515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07_10Figure"/>
          <p:cNvPicPr>
            <a:picLocks noChangeAspect="1" noChangeArrowheads="1"/>
          </p:cNvPicPr>
          <p:nvPr/>
        </p:nvPicPr>
        <p:blipFill>
          <a:blip r:embed="rId2" cstate="print">
            <a:extLst>
              <a:ext uri="{28A0092B-C50C-407E-A947-70E740481C1C}">
                <a14:useLocalDpi xmlns:a14="http://schemas.microsoft.com/office/drawing/2010/main" val="0"/>
              </a:ext>
            </a:extLst>
          </a:blip>
          <a:srcRect b="3255"/>
          <a:stretch>
            <a:fillRect/>
          </a:stretch>
        </p:blipFill>
        <p:spPr bwMode="auto">
          <a:xfrm>
            <a:off x="4175125" y="1247775"/>
            <a:ext cx="47593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439738" y="977900"/>
            <a:ext cx="3865562"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The </a:t>
            </a:r>
            <a:r>
              <a:rPr lang="en-US" sz="2800" b="1" i="1" dirty="0">
                <a:solidFill>
                  <a:srgbClr val="FF0000"/>
                </a:solidFill>
              </a:rPr>
              <a:t>Galileo</a:t>
            </a:r>
            <a:r>
              <a:rPr lang="en-US" sz="2800" b="1" dirty="0">
                <a:solidFill>
                  <a:srgbClr val="FF0000"/>
                </a:solidFill>
              </a:rPr>
              <a:t> probe descended into Jupiter’s atmosphere </a:t>
            </a:r>
            <a:r>
              <a:rPr lang="en-US" sz="2800" b="1" dirty="0"/>
              <a:t>and returned valuable data. The arrow indicates its entry point.</a:t>
            </a:r>
          </a:p>
        </p:txBody>
      </p:sp>
      <p:sp>
        <p:nvSpPr>
          <p:cNvPr id="62468" name="Rectangle 5"/>
          <p:cNvSpPr>
            <a:spLocks noGrp="1" noChangeArrowheads="1"/>
          </p:cNvSpPr>
          <p:nvPr>
            <p:ph type="title"/>
          </p:nvPr>
        </p:nvSpPr>
        <p:spPr>
          <a:xfrm>
            <a:off x="655320" y="152400"/>
            <a:ext cx="7772400" cy="609600"/>
          </a:xfrm>
        </p:spPr>
        <p:txBody>
          <a:bodyPr/>
          <a:lstStyle/>
          <a:p>
            <a:pPr eaLnBrk="1" hangingPunct="1"/>
            <a:r>
              <a:rPr lang="en-US" sz="3600" b="1" dirty="0" smtClean="0">
                <a:solidFill>
                  <a:schemeClr val="tx1"/>
                </a:solidFill>
              </a:rPr>
              <a:t>Jupiter’s Atmosphere</a:t>
            </a:r>
            <a:endParaRPr lang="en-US" dirty="0" smtClean="0"/>
          </a:p>
        </p:txBody>
      </p:sp>
      <p:pic>
        <p:nvPicPr>
          <p:cNvPr id="1026" name="Picture 2" descr="Galileo mission 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059238"/>
            <a:ext cx="3619500" cy="27508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00" y="5574700"/>
            <a:ext cx="1007007" cy="461665"/>
          </a:xfrm>
          <a:prstGeom prst="rect">
            <a:avLst/>
          </a:prstGeom>
          <a:noFill/>
        </p:spPr>
        <p:txBody>
          <a:bodyPr wrap="none" rtlCol="0">
            <a:spAutoFit/>
          </a:bodyPr>
          <a:lstStyle/>
          <a:p>
            <a:r>
              <a:rPr lang="en-US" dirty="0" smtClean="0">
                <a:hlinkClick r:id="rId4" action="ppaction://hlinkfile"/>
              </a:rPr>
              <a:t>Probe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Galileo Preparations - GPN-2000-00067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533400"/>
            <a:ext cx="4649407" cy="58197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scent Module.jpe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2667000"/>
            <a:ext cx="2762250" cy="3476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48200" y="533400"/>
            <a:ext cx="4419600" cy="1905000"/>
          </a:xfrm>
        </p:spPr>
        <p:txBody>
          <a:bodyPr/>
          <a:lstStyle/>
          <a:p>
            <a:r>
              <a:rPr lang="en-US" dirty="0" smtClean="0">
                <a:solidFill>
                  <a:schemeClr val="bg1"/>
                </a:solidFill>
              </a:rPr>
              <a:t>Galileo &amp; Probe</a:t>
            </a:r>
            <a:br>
              <a:rPr lang="en-US" dirty="0" smtClean="0">
                <a:solidFill>
                  <a:schemeClr val="bg1"/>
                </a:solidFill>
              </a:rPr>
            </a:br>
            <a:r>
              <a:rPr lang="en-US" dirty="0" smtClean="0">
                <a:solidFill>
                  <a:schemeClr val="bg1"/>
                </a:solidFill>
              </a:rPr>
              <a:t>$1.6 Billion</a:t>
            </a:r>
            <a:br>
              <a:rPr lang="en-US" dirty="0" smtClean="0">
                <a:solidFill>
                  <a:schemeClr val="bg1"/>
                </a:solidFill>
              </a:rPr>
            </a:br>
            <a:r>
              <a:rPr lang="en-US" dirty="0" smtClean="0">
                <a:solidFill>
                  <a:schemeClr val="bg1"/>
                </a:solidFill>
              </a:rPr>
              <a:t>1989 - 2003</a:t>
            </a:r>
            <a:endParaRPr lang="en-US" dirty="0">
              <a:solidFill>
                <a:schemeClr val="bg1"/>
              </a:solidFill>
            </a:endParaRPr>
          </a:p>
        </p:txBody>
      </p:sp>
    </p:spTree>
    <p:extLst>
      <p:ext uri="{BB962C8B-B14F-4D97-AF65-F5344CB8AC3E}">
        <p14:creationId xmlns:p14="http://schemas.microsoft.com/office/powerpoint/2010/main" val="3440421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descr="07_11Figure"/>
          <p:cNvPicPr>
            <a:picLocks noChangeAspect="1" noChangeArrowheads="1"/>
          </p:cNvPicPr>
          <p:nvPr/>
        </p:nvPicPr>
        <p:blipFill>
          <a:blip r:embed="rId2" cstate="print">
            <a:extLst>
              <a:ext uri="{28A0092B-C50C-407E-A947-70E740481C1C}">
                <a14:useLocalDpi xmlns:a14="http://schemas.microsoft.com/office/drawing/2010/main" val="0"/>
              </a:ext>
            </a:extLst>
          </a:blip>
          <a:srcRect b="2701"/>
          <a:stretch>
            <a:fillRect/>
          </a:stretch>
        </p:blipFill>
        <p:spPr bwMode="auto">
          <a:xfrm>
            <a:off x="520700" y="1320800"/>
            <a:ext cx="650557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3251200" y="977900"/>
            <a:ext cx="5842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Major visible features:</a:t>
            </a:r>
          </a:p>
          <a:p>
            <a:pPr eaLnBrk="1" hangingPunct="1">
              <a:spcBef>
                <a:spcPct val="50000"/>
              </a:spcBef>
            </a:pPr>
            <a:r>
              <a:rPr lang="en-US" sz="2800" b="1" dirty="0"/>
              <a:t>Bands of clouds; Great Red Spot</a:t>
            </a:r>
          </a:p>
        </p:txBody>
      </p:sp>
      <p:sp>
        <p:nvSpPr>
          <p:cNvPr id="63492" name="Rectangle 5"/>
          <p:cNvSpPr>
            <a:spLocks noGrp="1" noChangeArrowheads="1"/>
          </p:cNvSpPr>
          <p:nvPr>
            <p:ph type="title"/>
          </p:nvPr>
        </p:nvSpPr>
        <p:spPr>
          <a:xfrm>
            <a:off x="685800" y="114300"/>
            <a:ext cx="7772400" cy="609600"/>
          </a:xfrm>
        </p:spPr>
        <p:txBody>
          <a:bodyPr/>
          <a:lstStyle/>
          <a:p>
            <a:pPr eaLnBrk="1" hangingPunct="1"/>
            <a:r>
              <a:rPr lang="en-US" sz="3600" b="1" dirty="0" smtClean="0">
                <a:solidFill>
                  <a:schemeClr val="tx1"/>
                </a:solidFill>
              </a:rPr>
              <a:t>Jupiter’s Atmosphere</a:t>
            </a:r>
            <a:endParaRPr lang="en-US" dirty="0" smtClean="0"/>
          </a:p>
        </p:txBody>
      </p:sp>
      <p:sp>
        <p:nvSpPr>
          <p:cNvPr id="2" name="Rectangle 1"/>
          <p:cNvSpPr/>
          <p:nvPr/>
        </p:nvSpPr>
        <p:spPr>
          <a:xfrm>
            <a:off x="7315200" y="3352800"/>
            <a:ext cx="1417376" cy="461665"/>
          </a:xfrm>
          <a:prstGeom prst="rect">
            <a:avLst/>
          </a:prstGeom>
        </p:spPr>
        <p:txBody>
          <a:bodyPr wrap="none">
            <a:spAutoFit/>
          </a:bodyPr>
          <a:lstStyle/>
          <a:p>
            <a:pPr lvl="0"/>
            <a:r>
              <a:rPr lang="en-US" dirty="0">
                <a:solidFill>
                  <a:srgbClr val="000000"/>
                </a:solidFill>
                <a:hlinkClick r:id="rId3"/>
              </a:rPr>
              <a:t>Red spot</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07_12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06"/>
          <a:stretch>
            <a:fillRect/>
          </a:stretch>
        </p:blipFill>
        <p:spPr bwMode="auto">
          <a:xfrm>
            <a:off x="2438400" y="1219200"/>
            <a:ext cx="6400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p:cNvSpPr txBox="1">
            <a:spLocks noChangeArrowheads="1"/>
          </p:cNvSpPr>
          <p:nvPr/>
        </p:nvSpPr>
        <p:spPr bwMode="auto">
          <a:xfrm>
            <a:off x="444500" y="977900"/>
            <a:ext cx="3962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Two examples of smaller storms merging, first into      a smaller red spot, second into existing Great Red Spot</a:t>
            </a:r>
          </a:p>
        </p:txBody>
      </p:sp>
      <p:sp>
        <p:nvSpPr>
          <p:cNvPr id="64516" name="Rectangle 5"/>
          <p:cNvSpPr>
            <a:spLocks noGrp="1" noChangeArrowheads="1"/>
          </p:cNvSpPr>
          <p:nvPr>
            <p:ph type="title"/>
          </p:nvPr>
        </p:nvSpPr>
        <p:spPr>
          <a:xfrm>
            <a:off x="685800" y="114300"/>
            <a:ext cx="7772400" cy="609600"/>
          </a:xfrm>
        </p:spPr>
        <p:txBody>
          <a:bodyPr/>
          <a:lstStyle/>
          <a:p>
            <a:pPr eaLnBrk="1" hangingPunct="1"/>
            <a:r>
              <a:rPr lang="en-US" sz="3600" b="1" dirty="0" smtClean="0">
                <a:solidFill>
                  <a:schemeClr val="tx1"/>
                </a:solidFill>
              </a:rPr>
              <a:t>Jupiter’s Atmosphere</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10788">
            <a:off x="3061339" y="2275807"/>
            <a:ext cx="6369758" cy="193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upload.wikimedia.org/wikipedia/commons/thumb/5/5d/Jupiter_showing_SL9_impact_sites.jpg/250px-Jupiter_showing_SL9_impact_site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0"/>
            <a:ext cx="4684776" cy="44224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200" y="164306"/>
            <a:ext cx="6742551" cy="769441"/>
          </a:xfrm>
          <a:prstGeom prst="rect">
            <a:avLst/>
          </a:prstGeom>
          <a:noFill/>
        </p:spPr>
        <p:txBody>
          <a:bodyPr wrap="none" rtlCol="0">
            <a:spAutoFit/>
          </a:bodyPr>
          <a:lstStyle/>
          <a:p>
            <a:r>
              <a:rPr lang="en-US" sz="4400" dirty="0" smtClean="0">
                <a:solidFill>
                  <a:schemeClr val="bg1"/>
                </a:solidFill>
                <a:hlinkClick r:id="rId5"/>
              </a:rPr>
              <a:t>Comet Shoemaker-Levy 9</a:t>
            </a:r>
            <a:endParaRPr lang="en-US" sz="4400" dirty="0"/>
          </a:p>
        </p:txBody>
      </p:sp>
      <p:sp>
        <p:nvSpPr>
          <p:cNvPr id="3" name="TextBox 2"/>
          <p:cNvSpPr txBox="1"/>
          <p:nvPr/>
        </p:nvSpPr>
        <p:spPr>
          <a:xfrm>
            <a:off x="215735" y="947126"/>
            <a:ext cx="79248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1994-first comet orbiting a planet(captured ~20-30y prior)</a:t>
            </a:r>
            <a:endParaRPr lang="en-US" dirty="0"/>
          </a:p>
        </p:txBody>
      </p:sp>
    </p:spTree>
    <p:extLst>
      <p:ext uri="{BB962C8B-B14F-4D97-AF65-F5344CB8AC3E}">
        <p14:creationId xmlns:p14="http://schemas.microsoft.com/office/powerpoint/2010/main" val="585140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07_02Figure"/>
          <p:cNvPicPr>
            <a:picLocks noChangeAspect="1" noChangeArrowheads="1"/>
          </p:cNvPicPr>
          <p:nvPr/>
        </p:nvPicPr>
        <p:blipFill>
          <a:blip r:embed="rId2" cstate="print">
            <a:extLst>
              <a:ext uri="{28A0092B-C50C-407E-A947-70E740481C1C}">
                <a14:useLocalDpi xmlns:a14="http://schemas.microsoft.com/office/drawing/2010/main" val="0"/>
              </a:ext>
            </a:extLst>
          </a:blip>
          <a:srcRect b="4065"/>
          <a:stretch>
            <a:fillRect/>
          </a:stretch>
        </p:blipFill>
        <p:spPr bwMode="auto">
          <a:xfrm>
            <a:off x="690563" y="1895475"/>
            <a:ext cx="6841004"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425450" y="977900"/>
            <a:ext cx="40084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Natural-color image </a:t>
            </a:r>
            <a:r>
              <a:rPr lang="en-US" sz="2800" b="1" dirty="0" smtClean="0"/>
              <a:t> </a:t>
            </a:r>
            <a:r>
              <a:rPr lang="en-US" sz="2800" b="1" dirty="0" smtClean="0">
                <a:solidFill>
                  <a:srgbClr val="FF0000"/>
                </a:solidFill>
              </a:rPr>
              <a:t>Saturn - Roman god of agriculture</a:t>
            </a:r>
            <a:endParaRPr lang="en-US" sz="2800" b="1" dirty="0">
              <a:solidFill>
                <a:srgbClr val="FF0000"/>
              </a:solidFill>
            </a:endParaRPr>
          </a:p>
        </p:txBody>
      </p:sp>
      <p:sp>
        <p:nvSpPr>
          <p:cNvPr id="51204" name="Rectangle 5"/>
          <p:cNvSpPr>
            <a:spLocks noGrp="1" noChangeArrowheads="1"/>
          </p:cNvSpPr>
          <p:nvPr>
            <p:ph type="title"/>
          </p:nvPr>
        </p:nvSpPr>
        <p:spPr>
          <a:xfrm>
            <a:off x="114300" y="152400"/>
            <a:ext cx="8902700" cy="533400"/>
          </a:xfrm>
        </p:spPr>
        <p:txBody>
          <a:bodyPr/>
          <a:lstStyle/>
          <a:p>
            <a:pPr eaLnBrk="1" hangingPunct="1"/>
            <a:r>
              <a:rPr lang="en-US" sz="3600" b="1" dirty="0" smtClean="0">
                <a:solidFill>
                  <a:schemeClr val="tx1"/>
                </a:solidFill>
              </a:rPr>
              <a:t>Observations of Jupiter and Saturn</a:t>
            </a:r>
            <a:endParaRPr lang="en-US"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199" y="3352800"/>
            <a:ext cx="2084387"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descr="07_13Figure"/>
          <p:cNvPicPr>
            <a:picLocks noChangeAspect="1" noChangeArrowheads="1"/>
          </p:cNvPicPr>
          <p:nvPr/>
        </p:nvPicPr>
        <p:blipFill>
          <a:blip r:embed="rId2" cstate="print">
            <a:extLst>
              <a:ext uri="{28A0092B-C50C-407E-A947-70E740481C1C}">
                <a14:useLocalDpi xmlns:a14="http://schemas.microsoft.com/office/drawing/2010/main" val="0"/>
              </a:ext>
            </a:extLst>
          </a:blip>
          <a:srcRect b="2507"/>
          <a:stretch>
            <a:fillRect/>
          </a:stretch>
        </p:blipFill>
        <p:spPr bwMode="auto">
          <a:xfrm>
            <a:off x="3352800" y="1219200"/>
            <a:ext cx="5410200" cy="584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444500" y="1531938"/>
            <a:ext cx="27559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The atmosphere of Saturn is similar to that of Jupiter, except that Saturn is somewhat colder and its atmosphere is thicker. </a:t>
            </a:r>
          </a:p>
        </p:txBody>
      </p:sp>
      <p:sp>
        <p:nvSpPr>
          <p:cNvPr id="67588" name="Rectangle 5"/>
          <p:cNvSpPr>
            <a:spLocks noGrp="1" noChangeArrowheads="1"/>
          </p:cNvSpPr>
          <p:nvPr>
            <p:ph type="title"/>
          </p:nvPr>
        </p:nvSpPr>
        <p:spPr>
          <a:xfrm>
            <a:off x="685800" y="114300"/>
            <a:ext cx="7772400" cy="1168400"/>
          </a:xfrm>
        </p:spPr>
        <p:txBody>
          <a:bodyPr/>
          <a:lstStyle/>
          <a:p>
            <a:pPr eaLnBrk="1" hangingPunct="1"/>
            <a:r>
              <a:rPr lang="en-US" sz="3600" b="1" dirty="0" smtClean="0">
                <a:solidFill>
                  <a:schemeClr val="tx1"/>
                </a:solidFill>
              </a:rPr>
              <a:t>The Atmospheres of the Outer Jovian Worlds</a:t>
            </a:r>
            <a:endParaRPr lang="en-US" sz="3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431800" y="1536700"/>
            <a:ext cx="39878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solidFill>
                  <a:srgbClr val="FF0000"/>
                </a:solidFill>
              </a:rPr>
              <a:t>Saturn’s atmosphere is similar to Jupiter’s, except pressure is lower.</a:t>
            </a:r>
          </a:p>
          <a:p>
            <a:pPr eaLnBrk="1" hangingPunct="1">
              <a:spcBef>
                <a:spcPct val="50000"/>
              </a:spcBef>
            </a:pPr>
            <a:r>
              <a:rPr lang="en-US" sz="2800" b="1" dirty="0"/>
              <a:t>It has three cloud layers.</a:t>
            </a:r>
          </a:p>
          <a:p>
            <a:pPr eaLnBrk="1" hangingPunct="1">
              <a:spcBef>
                <a:spcPct val="50000"/>
              </a:spcBef>
            </a:pPr>
            <a:r>
              <a:rPr lang="en-US" sz="2800" b="1" dirty="0">
                <a:solidFill>
                  <a:srgbClr val="FF0000"/>
                </a:solidFill>
              </a:rPr>
              <a:t>Cloud layers are thicker than Jupiter’s; see only top layer.</a:t>
            </a:r>
          </a:p>
        </p:txBody>
      </p:sp>
      <p:sp>
        <p:nvSpPr>
          <p:cNvPr id="68611" name="Rectangle 5"/>
          <p:cNvSpPr>
            <a:spLocks noGrp="1" noChangeArrowheads="1"/>
          </p:cNvSpPr>
          <p:nvPr>
            <p:ph type="title"/>
          </p:nvPr>
        </p:nvSpPr>
        <p:spPr>
          <a:xfrm>
            <a:off x="685800" y="114300"/>
            <a:ext cx="7772400" cy="1168400"/>
          </a:xfrm>
        </p:spPr>
        <p:txBody>
          <a:bodyPr/>
          <a:lstStyle/>
          <a:p>
            <a:pPr eaLnBrk="1" hangingPunct="1"/>
            <a:r>
              <a:rPr lang="en-US" sz="3600" b="1" dirty="0" smtClean="0">
                <a:solidFill>
                  <a:schemeClr val="tx1"/>
                </a:solidFill>
              </a:rPr>
              <a:t>The Atmospheres of the Outer Jovian Worlds</a:t>
            </a:r>
            <a:endParaRPr lang="en-US" sz="3600" dirty="0" smtClean="0"/>
          </a:p>
        </p:txBody>
      </p:sp>
      <p:pic>
        <p:nvPicPr>
          <p:cNvPr id="68612" name="Picture 6" descr="07_14Figure"/>
          <p:cNvPicPr>
            <a:picLocks noChangeAspect="1" noChangeArrowheads="1"/>
          </p:cNvPicPr>
          <p:nvPr/>
        </p:nvPicPr>
        <p:blipFill>
          <a:blip r:embed="rId2" cstate="print">
            <a:extLst>
              <a:ext uri="{28A0092B-C50C-407E-A947-70E740481C1C}">
                <a14:useLocalDpi xmlns:a14="http://schemas.microsoft.com/office/drawing/2010/main" val="0"/>
              </a:ext>
            </a:extLst>
          </a:blip>
          <a:srcRect b="3085"/>
          <a:stretch>
            <a:fillRect/>
          </a:stretch>
        </p:blipFill>
        <p:spPr bwMode="auto">
          <a:xfrm>
            <a:off x="4779963" y="1638300"/>
            <a:ext cx="390207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07_14Figure"/>
          <p:cNvPicPr>
            <a:picLocks noChangeAspect="1" noChangeArrowheads="1"/>
          </p:cNvPicPr>
          <p:nvPr/>
        </p:nvPicPr>
        <p:blipFill>
          <a:blip r:embed="rId2" cstate="print">
            <a:extLst>
              <a:ext uri="{28A0092B-C50C-407E-A947-70E740481C1C}">
                <a14:useLocalDpi xmlns:a14="http://schemas.microsoft.com/office/drawing/2010/main" val="0"/>
              </a:ext>
            </a:extLst>
          </a:blip>
          <a:srcRect b="3085"/>
          <a:stretch>
            <a:fillRect/>
          </a:stretch>
        </p:blipFill>
        <p:spPr bwMode="auto">
          <a:xfrm>
            <a:off x="497681" y="-3538310"/>
            <a:ext cx="8148638" cy="1039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1000" y="-152400"/>
            <a:ext cx="7848600" cy="1569660"/>
          </a:xfrm>
          <a:prstGeom prst="rect">
            <a:avLst/>
          </a:prstGeom>
          <a:noFill/>
        </p:spPr>
        <p:txBody>
          <a:bodyPr wrap="square" rtlCol="0">
            <a:spAutoFit/>
          </a:bodyPr>
          <a:lstStyle/>
          <a:p>
            <a:r>
              <a:rPr lang="en-US" sz="4800" dirty="0" smtClean="0">
                <a:solidFill>
                  <a:srgbClr val="FF0000"/>
                </a:solidFill>
              </a:rPr>
              <a:t>Know the 3 cloud layers and their altitudes</a:t>
            </a:r>
            <a:endParaRPr lang="en-US" sz="4800" dirty="0">
              <a:solidFill>
                <a:srgbClr val="FF0000"/>
              </a:solidFill>
            </a:endParaRPr>
          </a:p>
        </p:txBody>
      </p:sp>
    </p:spTree>
    <p:extLst>
      <p:ext uri="{BB962C8B-B14F-4D97-AF65-F5344CB8AC3E}">
        <p14:creationId xmlns:p14="http://schemas.microsoft.com/office/powerpoint/2010/main" val="1158758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444500" y="977900"/>
            <a:ext cx="83820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Jupiter can be imaged well from Earth, even with a small telescope.</a:t>
            </a:r>
          </a:p>
          <a:p>
            <a:pPr eaLnBrk="1" hangingPunct="1">
              <a:spcBef>
                <a:spcPct val="50000"/>
              </a:spcBef>
            </a:pPr>
            <a:r>
              <a:rPr lang="en-US" sz="2800" b="1"/>
              <a:t>Here: Jupiter with its Galilean moons</a:t>
            </a:r>
          </a:p>
        </p:txBody>
      </p:sp>
      <p:sp>
        <p:nvSpPr>
          <p:cNvPr id="49155" name="Rectangle 5"/>
          <p:cNvSpPr>
            <a:spLocks noGrp="1" noChangeArrowheads="1"/>
          </p:cNvSpPr>
          <p:nvPr>
            <p:ph type="title"/>
          </p:nvPr>
        </p:nvSpPr>
        <p:spPr>
          <a:xfrm>
            <a:off x="215900" y="101600"/>
            <a:ext cx="8699500" cy="635000"/>
          </a:xfrm>
        </p:spPr>
        <p:txBody>
          <a:bodyPr/>
          <a:lstStyle/>
          <a:p>
            <a:pPr eaLnBrk="1" hangingPunct="1"/>
            <a:r>
              <a:rPr lang="en-US" sz="3600" b="1" dirty="0" smtClean="0">
                <a:solidFill>
                  <a:schemeClr val="tx1"/>
                </a:solidFill>
              </a:rPr>
              <a:t>Observations of Jupiter and Saturn</a:t>
            </a:r>
            <a:endParaRPr lang="en-US" dirty="0" smtClean="0"/>
          </a:p>
        </p:txBody>
      </p:sp>
      <p:pic>
        <p:nvPicPr>
          <p:cNvPr id="49156" name="Picture 6" descr="07_01FigureA"/>
          <p:cNvPicPr>
            <a:picLocks noChangeAspect="1" noChangeArrowheads="1"/>
          </p:cNvPicPr>
          <p:nvPr/>
        </p:nvPicPr>
        <p:blipFill>
          <a:blip r:embed="rId2" cstate="print">
            <a:extLst>
              <a:ext uri="{28A0092B-C50C-407E-A947-70E740481C1C}">
                <a14:useLocalDpi xmlns:a14="http://schemas.microsoft.com/office/drawing/2010/main" val="0"/>
              </a:ext>
            </a:extLst>
          </a:blip>
          <a:srcRect b="6090"/>
          <a:stretch>
            <a:fillRect/>
          </a:stretch>
        </p:blipFill>
        <p:spPr bwMode="auto">
          <a:xfrm>
            <a:off x="985838" y="2828925"/>
            <a:ext cx="71691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p:cNvSpPr txBox="1">
            <a:spLocks noChangeArrowheads="1"/>
          </p:cNvSpPr>
          <p:nvPr/>
        </p:nvSpPr>
        <p:spPr bwMode="auto">
          <a:xfrm>
            <a:off x="431800" y="1536700"/>
            <a:ext cx="772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Saturn also has large storms, and bands.</a:t>
            </a:r>
          </a:p>
        </p:txBody>
      </p:sp>
      <p:sp>
        <p:nvSpPr>
          <p:cNvPr id="69635" name="Rectangle 5"/>
          <p:cNvSpPr>
            <a:spLocks noGrp="1" noChangeArrowheads="1"/>
          </p:cNvSpPr>
          <p:nvPr>
            <p:ph type="title"/>
          </p:nvPr>
        </p:nvSpPr>
        <p:spPr>
          <a:xfrm>
            <a:off x="685800" y="114300"/>
            <a:ext cx="7772400" cy="1168400"/>
          </a:xfrm>
        </p:spPr>
        <p:txBody>
          <a:bodyPr/>
          <a:lstStyle/>
          <a:p>
            <a:pPr eaLnBrk="1" hangingPunct="1"/>
            <a:r>
              <a:rPr lang="en-US" sz="3600" b="1" dirty="0" smtClean="0">
                <a:solidFill>
                  <a:schemeClr val="tx1"/>
                </a:solidFill>
              </a:rPr>
              <a:t>The Atmospheres of the Outer Jovian Worlds</a:t>
            </a:r>
            <a:endParaRPr lang="en-US" sz="3600" dirty="0" smtClean="0"/>
          </a:p>
        </p:txBody>
      </p:sp>
      <p:pic>
        <p:nvPicPr>
          <p:cNvPr id="69636" name="Picture 8" descr="07_15FigureA"/>
          <p:cNvPicPr>
            <a:picLocks noChangeAspect="1" noChangeArrowheads="1"/>
          </p:cNvPicPr>
          <p:nvPr/>
        </p:nvPicPr>
        <p:blipFill>
          <a:blip r:embed="rId2" cstate="print">
            <a:extLst>
              <a:ext uri="{28A0092B-C50C-407E-A947-70E740481C1C}">
                <a14:useLocalDpi xmlns:a14="http://schemas.microsoft.com/office/drawing/2010/main" val="0"/>
              </a:ext>
            </a:extLst>
          </a:blip>
          <a:srcRect b="6409"/>
          <a:stretch>
            <a:fillRect/>
          </a:stretch>
        </p:blipFill>
        <p:spPr bwMode="auto">
          <a:xfrm>
            <a:off x="290513" y="2971800"/>
            <a:ext cx="854868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3"/>
          <p:cNvSpPr txBox="1">
            <a:spLocks noChangeArrowheads="1"/>
          </p:cNvSpPr>
          <p:nvPr/>
        </p:nvSpPr>
        <p:spPr bwMode="auto">
          <a:xfrm>
            <a:off x="436563" y="1538288"/>
            <a:ext cx="8169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Storms near Saturn’s equator</a:t>
            </a:r>
          </a:p>
        </p:txBody>
      </p:sp>
      <p:sp>
        <p:nvSpPr>
          <p:cNvPr id="70659" name="Rectangle 6"/>
          <p:cNvSpPr>
            <a:spLocks noGrp="1" noChangeArrowheads="1"/>
          </p:cNvSpPr>
          <p:nvPr>
            <p:ph type="title"/>
          </p:nvPr>
        </p:nvSpPr>
        <p:spPr>
          <a:xfrm>
            <a:off x="685800" y="127000"/>
            <a:ext cx="7772400" cy="1143000"/>
          </a:xfrm>
        </p:spPr>
        <p:txBody>
          <a:bodyPr/>
          <a:lstStyle/>
          <a:p>
            <a:pPr eaLnBrk="1" hangingPunct="1"/>
            <a:r>
              <a:rPr lang="en-US" sz="3600" b="1" dirty="0" smtClean="0">
                <a:solidFill>
                  <a:schemeClr val="tx1"/>
                </a:solidFill>
              </a:rPr>
              <a:t>The Atmospheres of the Outer Jovian Worlds</a:t>
            </a:r>
            <a:endParaRPr lang="en-US" sz="3600" dirty="0" smtClean="0"/>
          </a:p>
        </p:txBody>
      </p:sp>
      <p:pic>
        <p:nvPicPr>
          <p:cNvPr id="70660" name="Picture 7" descr="07_15FigureB"/>
          <p:cNvPicPr>
            <a:picLocks noChangeAspect="1" noChangeArrowheads="1"/>
          </p:cNvPicPr>
          <p:nvPr/>
        </p:nvPicPr>
        <p:blipFill>
          <a:blip r:embed="rId2" cstate="print">
            <a:extLst>
              <a:ext uri="{28A0092B-C50C-407E-A947-70E740481C1C}">
                <a14:useLocalDpi xmlns:a14="http://schemas.microsoft.com/office/drawing/2010/main" val="0"/>
              </a:ext>
            </a:extLst>
          </a:blip>
          <a:srcRect b="5219"/>
          <a:stretch>
            <a:fillRect/>
          </a:stretch>
        </p:blipFill>
        <p:spPr bwMode="auto">
          <a:xfrm>
            <a:off x="377825" y="2279650"/>
            <a:ext cx="838517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1" y="901080"/>
            <a:ext cx="2514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Enormous thunderstorm on Saturn</a:t>
            </a:r>
          </a:p>
        </p:txBody>
      </p:sp>
      <p:sp>
        <p:nvSpPr>
          <p:cNvPr id="71683" name="Rectangle 5"/>
          <p:cNvSpPr>
            <a:spLocks noGrp="1" noChangeArrowheads="1"/>
          </p:cNvSpPr>
          <p:nvPr>
            <p:ph type="title"/>
          </p:nvPr>
        </p:nvSpPr>
        <p:spPr>
          <a:xfrm>
            <a:off x="685800" y="114300"/>
            <a:ext cx="7772400" cy="1168400"/>
          </a:xfrm>
        </p:spPr>
        <p:txBody>
          <a:bodyPr/>
          <a:lstStyle/>
          <a:p>
            <a:pPr eaLnBrk="1" hangingPunct="1"/>
            <a:r>
              <a:rPr lang="en-US" sz="3600" b="1" dirty="0" smtClean="0">
                <a:solidFill>
                  <a:schemeClr val="tx1"/>
                </a:solidFill>
              </a:rPr>
              <a:t>The Atmospheres of the Outer Jovian Worlds</a:t>
            </a:r>
            <a:endParaRPr lang="en-US" sz="3600" dirty="0" smtClean="0"/>
          </a:p>
        </p:txBody>
      </p:sp>
      <p:pic>
        <p:nvPicPr>
          <p:cNvPr id="71684" name="Picture 6" descr="07_16Figure"/>
          <p:cNvPicPr>
            <a:picLocks noChangeAspect="1" noChangeArrowheads="1"/>
          </p:cNvPicPr>
          <p:nvPr/>
        </p:nvPicPr>
        <p:blipFill>
          <a:blip r:embed="rId2" cstate="print">
            <a:extLst>
              <a:ext uri="{28A0092B-C50C-407E-A947-70E740481C1C}">
                <a14:useLocalDpi xmlns:a14="http://schemas.microsoft.com/office/drawing/2010/main" val="0"/>
              </a:ext>
            </a:extLst>
          </a:blip>
          <a:srcRect b="3693"/>
          <a:stretch>
            <a:fillRect/>
          </a:stretch>
        </p:blipFill>
        <p:spPr bwMode="auto">
          <a:xfrm>
            <a:off x="2693194" y="698500"/>
            <a:ext cx="6400800" cy="640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voices.nationalgeographic.com/files/2013/12/Saturn-hex-cassini-PIA1765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68487" y="0"/>
            <a:ext cx="5481451" cy="54814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turn's north polar hexagon basks in the Sun's light in this image taken November 2012. Many smaller storms dot the north polar region and Saturn's signature rings, which appear to disappear on account of Saturn's shadow, put in an appearance in the background. Credit: NASA/JPL-Caltech/Space Science Instit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 y="-18203"/>
            <a:ext cx="3675804" cy="36758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looks like a ed rose is actually the hurricane-like storm sitting over the north pole of Saturn as seen by Cassini spacecraft. Credit: NA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 y="3657600"/>
            <a:ext cx="3674425"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68486" y="5715000"/>
            <a:ext cx="5323114" cy="461665"/>
          </a:xfrm>
          <a:prstGeom prst="rect">
            <a:avLst/>
          </a:prstGeom>
          <a:noFill/>
        </p:spPr>
        <p:txBody>
          <a:bodyPr wrap="square" rtlCol="0">
            <a:spAutoFit/>
          </a:bodyPr>
          <a:lstStyle/>
          <a:p>
            <a:r>
              <a:rPr lang="en-US" dirty="0" smtClean="0"/>
              <a:t>Saturn North Pole(Hexagonal Storm)</a:t>
            </a:r>
            <a:endParaRPr lang="en-US" dirty="0"/>
          </a:p>
        </p:txBody>
      </p:sp>
    </p:spTree>
    <p:extLst>
      <p:ext uri="{BB962C8B-B14F-4D97-AF65-F5344CB8AC3E}">
        <p14:creationId xmlns:p14="http://schemas.microsoft.com/office/powerpoint/2010/main" val="2947849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5495925" y="1084302"/>
            <a:ext cx="3267075"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Uranus, in natural color.                  </a:t>
            </a:r>
            <a:r>
              <a:rPr lang="en-US" sz="2800" b="1" dirty="0">
                <a:solidFill>
                  <a:srgbClr val="FF0000"/>
                </a:solidFill>
              </a:rPr>
              <a:t>Note the absence of features</a:t>
            </a:r>
            <a:r>
              <a:rPr lang="en-US" sz="2800" b="1" dirty="0" smtClean="0">
                <a:solidFill>
                  <a:srgbClr val="FF0000"/>
                </a:solidFill>
              </a:rPr>
              <a:t>.</a:t>
            </a:r>
          </a:p>
          <a:p>
            <a:pPr eaLnBrk="1" hangingPunct="1">
              <a:spcBef>
                <a:spcPct val="50000"/>
              </a:spcBef>
            </a:pPr>
            <a:r>
              <a:rPr lang="en-US" sz="2800" b="1" dirty="0" smtClean="0">
                <a:solidFill>
                  <a:srgbClr val="FF0000"/>
                </a:solidFill>
              </a:rPr>
              <a:t>Discovered in 1781 William Herschel</a:t>
            </a:r>
          </a:p>
          <a:p>
            <a:pPr eaLnBrk="1" hangingPunct="1">
              <a:spcBef>
                <a:spcPct val="50000"/>
              </a:spcBef>
            </a:pPr>
            <a:r>
              <a:rPr lang="en-US" sz="2800" b="1" dirty="0" smtClean="0"/>
              <a:t>Wanted to name it George.</a:t>
            </a:r>
          </a:p>
          <a:p>
            <a:pPr eaLnBrk="1" hangingPunct="1">
              <a:spcBef>
                <a:spcPct val="50000"/>
              </a:spcBef>
            </a:pPr>
            <a:r>
              <a:rPr lang="en-US" sz="2800" b="1" dirty="0" smtClean="0"/>
              <a:t>Photo Voyager 2 1986</a:t>
            </a:r>
            <a:endParaRPr lang="en-US" sz="2800" b="1" dirty="0"/>
          </a:p>
        </p:txBody>
      </p:sp>
      <p:sp>
        <p:nvSpPr>
          <p:cNvPr id="53251" name="Rectangle 5"/>
          <p:cNvSpPr>
            <a:spLocks noGrp="1" noChangeArrowheads="1"/>
          </p:cNvSpPr>
          <p:nvPr>
            <p:ph type="title"/>
          </p:nvPr>
        </p:nvSpPr>
        <p:spPr>
          <a:xfrm>
            <a:off x="368300" y="203200"/>
            <a:ext cx="8394700" cy="990600"/>
          </a:xfrm>
        </p:spPr>
        <p:txBody>
          <a:bodyPr/>
          <a:lstStyle/>
          <a:p>
            <a:pPr eaLnBrk="1" hangingPunct="1"/>
            <a:r>
              <a:rPr lang="en-US" sz="3600" b="1" dirty="0" smtClean="0">
                <a:solidFill>
                  <a:schemeClr val="tx1"/>
                </a:solidFill>
              </a:rPr>
              <a:t>The </a:t>
            </a:r>
            <a:r>
              <a:rPr lang="en-US" sz="3600" b="1" dirty="0" smtClean="0">
                <a:solidFill>
                  <a:srgbClr val="FF0000"/>
                </a:solidFill>
              </a:rPr>
              <a:t>Discoveries of Uranus</a:t>
            </a:r>
            <a:r>
              <a:rPr lang="en-US" sz="3600" b="1" dirty="0" smtClean="0">
                <a:solidFill>
                  <a:schemeClr val="tx1"/>
                </a:solidFill>
              </a:rPr>
              <a:t> and Neptune</a:t>
            </a:r>
            <a:endParaRPr lang="en-US" dirty="0" smtClean="0"/>
          </a:p>
        </p:txBody>
      </p:sp>
      <p:pic>
        <p:nvPicPr>
          <p:cNvPr id="53252" name="Picture 6" descr="07_04Figure"/>
          <p:cNvPicPr>
            <a:picLocks noChangeAspect="1" noChangeArrowheads="1"/>
          </p:cNvPicPr>
          <p:nvPr/>
        </p:nvPicPr>
        <p:blipFill>
          <a:blip r:embed="rId2" cstate="print">
            <a:extLst>
              <a:ext uri="{28A0092B-C50C-407E-A947-70E740481C1C}">
                <a14:useLocalDpi xmlns:a14="http://schemas.microsoft.com/office/drawing/2010/main" val="0"/>
              </a:ext>
            </a:extLst>
          </a:blip>
          <a:srcRect r="-423" b="3494"/>
          <a:stretch>
            <a:fillRect/>
          </a:stretch>
        </p:blipFill>
        <p:spPr bwMode="auto">
          <a:xfrm>
            <a:off x="533400" y="1511300"/>
            <a:ext cx="46577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17613" y="5715000"/>
            <a:ext cx="3289298" cy="461665"/>
          </a:xfrm>
          <a:prstGeom prst="rect">
            <a:avLst/>
          </a:prstGeom>
        </p:spPr>
        <p:txBody>
          <a:bodyPr wrap="none">
            <a:spAutoFit/>
          </a:bodyPr>
          <a:lstStyle/>
          <a:p>
            <a:pPr eaLnBrk="1" hangingPunct="1">
              <a:spcBef>
                <a:spcPct val="50000"/>
              </a:spcBef>
            </a:pPr>
            <a:r>
              <a:rPr lang="en-US" b="1" dirty="0"/>
              <a:t>Greek god of the sky.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6" descr="07_17Figure"/>
          <p:cNvPicPr>
            <a:picLocks noChangeAspect="1" noChangeArrowheads="1"/>
          </p:cNvPicPr>
          <p:nvPr/>
        </p:nvPicPr>
        <p:blipFill>
          <a:blip r:embed="rId2" cstate="print">
            <a:extLst>
              <a:ext uri="{28A0092B-C50C-407E-A947-70E740481C1C}">
                <a14:useLocalDpi xmlns:a14="http://schemas.microsoft.com/office/drawing/2010/main" val="0"/>
              </a:ext>
            </a:extLst>
          </a:blip>
          <a:srcRect b="3032"/>
          <a:stretch>
            <a:fillRect/>
          </a:stretch>
        </p:blipFill>
        <p:spPr bwMode="auto">
          <a:xfrm>
            <a:off x="606425" y="1676400"/>
            <a:ext cx="79279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1066800" y="3921125"/>
            <a:ext cx="4445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solidFill>
                  <a:srgbClr val="FF0000"/>
                </a:solidFill>
              </a:rPr>
              <a:t>Rotation of Uranus can be measured by watching storms.</a:t>
            </a:r>
          </a:p>
        </p:txBody>
      </p:sp>
      <p:sp>
        <p:nvSpPr>
          <p:cNvPr id="74756" name="Rectangle 5"/>
          <p:cNvSpPr>
            <a:spLocks noGrp="1" noChangeArrowheads="1"/>
          </p:cNvSpPr>
          <p:nvPr>
            <p:ph type="title"/>
          </p:nvPr>
        </p:nvSpPr>
        <p:spPr>
          <a:xfrm>
            <a:off x="685800" y="114300"/>
            <a:ext cx="7772400" cy="1168400"/>
          </a:xfrm>
        </p:spPr>
        <p:txBody>
          <a:bodyPr/>
          <a:lstStyle/>
          <a:p>
            <a:pPr eaLnBrk="1" hangingPunct="1"/>
            <a:r>
              <a:rPr lang="en-US" sz="3600" b="1" dirty="0" smtClean="0">
                <a:solidFill>
                  <a:schemeClr val="tx1"/>
                </a:solidFill>
              </a:rPr>
              <a:t>The Atmospheres of the Outer Jovian Worlds</a:t>
            </a:r>
            <a:endParaRPr lang="en-US" sz="3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431800" y="1535113"/>
            <a:ext cx="81534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solidFill>
                  <a:srgbClr val="FF0000"/>
                </a:solidFill>
              </a:rPr>
              <a:t>Peculiarity of Uranus: Axis of rotation lies almost in the plane of its orbit</a:t>
            </a:r>
            <a:r>
              <a:rPr lang="en-US" sz="2800" b="1" dirty="0"/>
              <a:t>. Seasonal variations are extreme.</a:t>
            </a:r>
          </a:p>
        </p:txBody>
      </p:sp>
      <p:sp>
        <p:nvSpPr>
          <p:cNvPr id="57347" name="Rectangle 5"/>
          <p:cNvSpPr>
            <a:spLocks noGrp="1" noChangeArrowheads="1"/>
          </p:cNvSpPr>
          <p:nvPr>
            <p:ph type="title"/>
          </p:nvPr>
        </p:nvSpPr>
        <p:spPr>
          <a:xfrm>
            <a:off x="685800" y="127000"/>
            <a:ext cx="7772400" cy="1143000"/>
          </a:xfrm>
        </p:spPr>
        <p:txBody>
          <a:bodyPr/>
          <a:lstStyle/>
          <a:p>
            <a:pPr eaLnBrk="1" hangingPunct="1"/>
            <a:r>
              <a:rPr lang="en-US" sz="3600" b="1" dirty="0" smtClean="0">
                <a:solidFill>
                  <a:schemeClr val="tx1"/>
                </a:solidFill>
              </a:rPr>
              <a:t>Jovian Planets</a:t>
            </a:r>
            <a:endParaRPr lang="en-US" dirty="0" smtClean="0"/>
          </a:p>
        </p:txBody>
      </p:sp>
      <p:pic>
        <p:nvPicPr>
          <p:cNvPr id="57348" name="Picture 6" descr="07_07Figure"/>
          <p:cNvPicPr>
            <a:picLocks noChangeAspect="1" noChangeArrowheads="1"/>
          </p:cNvPicPr>
          <p:nvPr/>
        </p:nvPicPr>
        <p:blipFill>
          <a:blip r:embed="rId2" cstate="print">
            <a:extLst>
              <a:ext uri="{28A0092B-C50C-407E-A947-70E740481C1C}">
                <a14:useLocalDpi xmlns:a14="http://schemas.microsoft.com/office/drawing/2010/main" val="0"/>
              </a:ext>
            </a:extLst>
          </a:blip>
          <a:srcRect b="4852"/>
          <a:stretch>
            <a:fillRect/>
          </a:stretch>
        </p:blipFill>
        <p:spPr bwMode="auto">
          <a:xfrm>
            <a:off x="1123950" y="3022600"/>
            <a:ext cx="68929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5492750" y="1524000"/>
            <a:ext cx="343535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Neptune in natural </a:t>
            </a:r>
            <a:r>
              <a:rPr lang="en-US" sz="2800" b="1" dirty="0" smtClean="0"/>
              <a:t>color</a:t>
            </a:r>
          </a:p>
          <a:p>
            <a:pPr eaLnBrk="1" hangingPunct="1">
              <a:spcBef>
                <a:spcPct val="50000"/>
              </a:spcBef>
            </a:pPr>
            <a:r>
              <a:rPr lang="en-US" sz="2800" b="1" dirty="0" smtClean="0">
                <a:solidFill>
                  <a:srgbClr val="FF0000"/>
                </a:solidFill>
              </a:rPr>
              <a:t>1846 Johann Galle</a:t>
            </a:r>
          </a:p>
          <a:p>
            <a:pPr eaLnBrk="1" hangingPunct="1">
              <a:spcBef>
                <a:spcPct val="50000"/>
              </a:spcBef>
            </a:pPr>
            <a:r>
              <a:rPr lang="en-US" sz="2800" b="1" dirty="0" smtClean="0"/>
              <a:t>Voyager 2 image</a:t>
            </a:r>
          </a:p>
          <a:p>
            <a:pPr eaLnBrk="1" hangingPunct="1">
              <a:spcBef>
                <a:spcPct val="50000"/>
              </a:spcBef>
            </a:pPr>
            <a:r>
              <a:rPr lang="en-US" sz="2800" b="1" dirty="0" smtClean="0"/>
              <a:t>1989</a:t>
            </a:r>
          </a:p>
          <a:p>
            <a:pPr eaLnBrk="1" hangingPunct="1">
              <a:spcBef>
                <a:spcPct val="50000"/>
              </a:spcBef>
            </a:pPr>
            <a:r>
              <a:rPr lang="en-US" sz="2800" b="1" dirty="0" smtClean="0"/>
              <a:t>Roman god of the sea</a:t>
            </a:r>
          </a:p>
          <a:p>
            <a:pPr eaLnBrk="1" hangingPunct="1">
              <a:spcBef>
                <a:spcPct val="50000"/>
              </a:spcBef>
            </a:pPr>
            <a:endParaRPr lang="en-US" sz="2800" b="1" dirty="0"/>
          </a:p>
        </p:txBody>
      </p:sp>
      <p:sp>
        <p:nvSpPr>
          <p:cNvPr id="54275" name="Rectangle 5"/>
          <p:cNvSpPr>
            <a:spLocks noGrp="1" noChangeArrowheads="1"/>
          </p:cNvSpPr>
          <p:nvPr>
            <p:ph type="title"/>
          </p:nvPr>
        </p:nvSpPr>
        <p:spPr>
          <a:xfrm>
            <a:off x="673100" y="127000"/>
            <a:ext cx="7772400" cy="1143000"/>
          </a:xfrm>
        </p:spPr>
        <p:txBody>
          <a:bodyPr/>
          <a:lstStyle/>
          <a:p>
            <a:pPr eaLnBrk="1" hangingPunct="1"/>
            <a:r>
              <a:rPr lang="en-US" sz="3600" b="1" dirty="0" smtClean="0">
                <a:solidFill>
                  <a:schemeClr val="tx1"/>
                </a:solidFill>
              </a:rPr>
              <a:t>The </a:t>
            </a:r>
            <a:r>
              <a:rPr lang="en-US" sz="3600" b="1" dirty="0" smtClean="0">
                <a:solidFill>
                  <a:srgbClr val="FF0000"/>
                </a:solidFill>
              </a:rPr>
              <a:t>Discoveries of </a:t>
            </a:r>
            <a:r>
              <a:rPr lang="en-US" sz="3600" b="1" dirty="0" smtClean="0">
                <a:solidFill>
                  <a:schemeClr val="tx1"/>
                </a:solidFill>
              </a:rPr>
              <a:t>Uranus and </a:t>
            </a:r>
            <a:r>
              <a:rPr lang="en-US" sz="3600" b="1" dirty="0" smtClean="0">
                <a:solidFill>
                  <a:srgbClr val="FF0000"/>
                </a:solidFill>
              </a:rPr>
              <a:t>Neptune</a:t>
            </a:r>
            <a:endParaRPr lang="en-US" dirty="0" smtClean="0">
              <a:solidFill>
                <a:srgbClr val="FF0000"/>
              </a:solidFill>
            </a:endParaRPr>
          </a:p>
        </p:txBody>
      </p:sp>
      <p:pic>
        <p:nvPicPr>
          <p:cNvPr id="54276" name="Picture 6" descr="07_05Figure"/>
          <p:cNvPicPr>
            <a:picLocks noChangeAspect="1" noChangeArrowheads="1"/>
          </p:cNvPicPr>
          <p:nvPr/>
        </p:nvPicPr>
        <p:blipFill>
          <a:blip r:embed="rId2" cstate="print">
            <a:extLst>
              <a:ext uri="{28A0092B-C50C-407E-A947-70E740481C1C}">
                <a14:useLocalDpi xmlns:a14="http://schemas.microsoft.com/office/drawing/2010/main" val="0"/>
              </a:ext>
            </a:extLst>
          </a:blip>
          <a:srcRect b="2533"/>
          <a:stretch>
            <a:fillRect/>
          </a:stretch>
        </p:blipFill>
        <p:spPr bwMode="auto">
          <a:xfrm>
            <a:off x="628650" y="1524000"/>
            <a:ext cx="44799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431800" y="1528763"/>
            <a:ext cx="3378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Neptune has storm systems similar to those on Jupiter, but fewer. The large storm system at top has disappeared in recent years.</a:t>
            </a:r>
          </a:p>
        </p:txBody>
      </p:sp>
      <p:sp>
        <p:nvSpPr>
          <p:cNvPr id="77827" name="Rectangle 5"/>
          <p:cNvSpPr>
            <a:spLocks noGrp="1" noChangeArrowheads="1"/>
          </p:cNvSpPr>
          <p:nvPr>
            <p:ph type="title"/>
          </p:nvPr>
        </p:nvSpPr>
        <p:spPr>
          <a:xfrm>
            <a:off x="685800" y="127000"/>
            <a:ext cx="7772400" cy="1143000"/>
          </a:xfrm>
        </p:spPr>
        <p:txBody>
          <a:bodyPr/>
          <a:lstStyle/>
          <a:p>
            <a:pPr eaLnBrk="1" hangingPunct="1"/>
            <a:r>
              <a:rPr lang="en-US" sz="3600" b="1" dirty="0" smtClean="0">
                <a:solidFill>
                  <a:schemeClr val="tx1"/>
                </a:solidFill>
              </a:rPr>
              <a:t>The Atmospheres of the Outer Jovian Worlds</a:t>
            </a:r>
            <a:endParaRPr lang="en-US" sz="3600" dirty="0" smtClean="0"/>
          </a:p>
        </p:txBody>
      </p:sp>
      <p:pic>
        <p:nvPicPr>
          <p:cNvPr id="77828" name="Picture 6" descr="07_18Figure"/>
          <p:cNvPicPr>
            <a:picLocks noChangeAspect="1" noChangeArrowheads="1"/>
          </p:cNvPicPr>
          <p:nvPr/>
        </p:nvPicPr>
        <p:blipFill>
          <a:blip r:embed="rId2" cstate="print">
            <a:extLst>
              <a:ext uri="{28A0092B-C50C-407E-A947-70E740481C1C}">
                <a14:useLocalDpi xmlns:a14="http://schemas.microsoft.com/office/drawing/2010/main" val="0"/>
              </a:ext>
            </a:extLst>
          </a:blip>
          <a:srcRect b="2507"/>
          <a:stretch>
            <a:fillRect/>
          </a:stretch>
        </p:blipFill>
        <p:spPr bwMode="auto">
          <a:xfrm>
            <a:off x="4267200" y="1689100"/>
            <a:ext cx="46482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431800" y="1000125"/>
            <a:ext cx="85344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600" b="1" dirty="0"/>
              <a:t>No direct information is available about Jupiter’s interior, but its main components, </a:t>
            </a:r>
            <a:r>
              <a:rPr lang="en-US" sz="2600" b="1" dirty="0">
                <a:solidFill>
                  <a:srgbClr val="FF0000"/>
                </a:solidFill>
              </a:rPr>
              <a:t>m</a:t>
            </a:r>
            <a:r>
              <a:rPr lang="en-US" sz="2600" b="1" dirty="0" smtClean="0">
                <a:solidFill>
                  <a:srgbClr val="FF0000"/>
                </a:solidFill>
              </a:rPr>
              <a:t>olecular</a:t>
            </a:r>
            <a:r>
              <a:rPr lang="en-US" sz="2600" b="1" dirty="0" smtClean="0"/>
              <a:t> </a:t>
            </a:r>
            <a:r>
              <a:rPr lang="en-US" sz="2600" b="1" dirty="0" smtClean="0">
                <a:solidFill>
                  <a:srgbClr val="FF0000"/>
                </a:solidFill>
              </a:rPr>
              <a:t>hydrogen and </a:t>
            </a:r>
            <a:r>
              <a:rPr lang="en-US" sz="2600" b="1" dirty="0">
                <a:solidFill>
                  <a:srgbClr val="FF0000"/>
                </a:solidFill>
              </a:rPr>
              <a:t>m</a:t>
            </a:r>
            <a:r>
              <a:rPr lang="en-US" sz="2600" b="1" dirty="0" smtClean="0">
                <a:solidFill>
                  <a:srgbClr val="FF0000"/>
                </a:solidFill>
              </a:rPr>
              <a:t>etallic hydrogen </a:t>
            </a:r>
            <a:r>
              <a:rPr lang="en-US" sz="2600" b="1" dirty="0">
                <a:solidFill>
                  <a:srgbClr val="FF0000"/>
                </a:solidFill>
              </a:rPr>
              <a:t>are </a:t>
            </a:r>
            <a:r>
              <a:rPr lang="en-US" sz="2600" b="1" dirty="0" smtClean="0">
                <a:solidFill>
                  <a:srgbClr val="FF0000"/>
                </a:solidFill>
              </a:rPr>
              <a:t>below the cloud layers. The core </a:t>
            </a:r>
            <a:r>
              <a:rPr lang="en-US" sz="2600" b="1" dirty="0">
                <a:solidFill>
                  <a:srgbClr val="FF0000"/>
                </a:solidFill>
              </a:rPr>
              <a:t>is thought to be a </a:t>
            </a:r>
            <a:r>
              <a:rPr lang="en-US" sz="2600" b="1" dirty="0" smtClean="0">
                <a:solidFill>
                  <a:srgbClr val="FF0000"/>
                </a:solidFill>
              </a:rPr>
              <a:t>rocky/icy.</a:t>
            </a:r>
            <a:endParaRPr lang="en-US" sz="2600" b="1" dirty="0">
              <a:solidFill>
                <a:srgbClr val="FF0000"/>
              </a:solidFill>
            </a:endParaRPr>
          </a:p>
        </p:txBody>
      </p:sp>
      <p:sp>
        <p:nvSpPr>
          <p:cNvPr id="80899" name="Rectangle 5"/>
          <p:cNvSpPr>
            <a:spLocks noGrp="1" noChangeArrowheads="1"/>
          </p:cNvSpPr>
          <p:nvPr>
            <p:ph type="title"/>
          </p:nvPr>
        </p:nvSpPr>
        <p:spPr>
          <a:xfrm>
            <a:off x="685800" y="114300"/>
            <a:ext cx="7772400" cy="609600"/>
          </a:xfrm>
        </p:spPr>
        <p:txBody>
          <a:bodyPr/>
          <a:lstStyle/>
          <a:p>
            <a:pPr eaLnBrk="1" hangingPunct="1"/>
            <a:r>
              <a:rPr lang="en-US" sz="3600" b="1" dirty="0" smtClean="0">
                <a:solidFill>
                  <a:srgbClr val="FF0000"/>
                </a:solidFill>
              </a:rPr>
              <a:t>Jovian Interiors</a:t>
            </a:r>
            <a:endParaRPr lang="en-US" dirty="0" smtClean="0">
              <a:solidFill>
                <a:srgbClr val="FF0000"/>
              </a:solidFill>
            </a:endParaRPr>
          </a:p>
        </p:txBody>
      </p:sp>
      <p:pic>
        <p:nvPicPr>
          <p:cNvPr id="80900" name="Picture 6" descr="07_19Figure"/>
          <p:cNvPicPr>
            <a:picLocks noChangeAspect="1" noChangeArrowheads="1"/>
          </p:cNvPicPr>
          <p:nvPr/>
        </p:nvPicPr>
        <p:blipFill>
          <a:blip r:embed="rId2" cstate="print">
            <a:extLst>
              <a:ext uri="{28A0092B-C50C-407E-A947-70E740481C1C}">
                <a14:useLocalDpi xmlns:a14="http://schemas.microsoft.com/office/drawing/2010/main" val="0"/>
              </a:ext>
            </a:extLst>
          </a:blip>
          <a:srcRect b="4115"/>
          <a:stretch>
            <a:fillRect/>
          </a:stretch>
        </p:blipFill>
        <p:spPr bwMode="auto">
          <a:xfrm>
            <a:off x="1851025" y="2908300"/>
            <a:ext cx="543877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07_01FigureB"/>
          <p:cNvPicPr>
            <a:picLocks noChangeAspect="1" noChangeArrowheads="1"/>
          </p:cNvPicPr>
          <p:nvPr/>
        </p:nvPicPr>
        <p:blipFill>
          <a:blip r:embed="rId2" cstate="print">
            <a:extLst>
              <a:ext uri="{28A0092B-C50C-407E-A947-70E740481C1C}">
                <a14:useLocalDpi xmlns:a14="http://schemas.microsoft.com/office/drawing/2010/main" val="0"/>
              </a:ext>
            </a:extLst>
          </a:blip>
          <a:srcRect b="3255"/>
          <a:stretch>
            <a:fillRect/>
          </a:stretch>
        </p:blipFill>
        <p:spPr bwMode="auto">
          <a:xfrm>
            <a:off x="3122613" y="1289050"/>
            <a:ext cx="564197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442913" y="977900"/>
            <a:ext cx="359568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smtClean="0"/>
              <a:t>Natural color image</a:t>
            </a:r>
          </a:p>
          <a:p>
            <a:pPr eaLnBrk="1" hangingPunct="1">
              <a:spcBef>
                <a:spcPct val="50000"/>
              </a:spcBef>
            </a:pPr>
            <a:r>
              <a:rPr lang="en-US" sz="2800" b="1" dirty="0" smtClean="0">
                <a:solidFill>
                  <a:srgbClr val="FF0000"/>
                </a:solidFill>
              </a:rPr>
              <a:t>Jupiter: King of Gods</a:t>
            </a:r>
          </a:p>
          <a:p>
            <a:pPr eaLnBrk="1" hangingPunct="1">
              <a:spcBef>
                <a:spcPct val="50000"/>
              </a:spcBef>
            </a:pPr>
            <a:endParaRPr lang="en-US" sz="2800" b="1" dirty="0"/>
          </a:p>
        </p:txBody>
      </p:sp>
      <p:sp>
        <p:nvSpPr>
          <p:cNvPr id="50180" name="Rectangle 5"/>
          <p:cNvSpPr>
            <a:spLocks noGrp="1" noChangeArrowheads="1"/>
          </p:cNvSpPr>
          <p:nvPr>
            <p:ph type="title"/>
          </p:nvPr>
        </p:nvSpPr>
        <p:spPr>
          <a:xfrm>
            <a:off x="215900" y="88900"/>
            <a:ext cx="8699500" cy="660400"/>
          </a:xfrm>
        </p:spPr>
        <p:txBody>
          <a:bodyPr/>
          <a:lstStyle/>
          <a:p>
            <a:pPr eaLnBrk="1" hangingPunct="1"/>
            <a:r>
              <a:rPr lang="en-US" sz="3600" b="1" dirty="0" smtClean="0">
                <a:solidFill>
                  <a:schemeClr val="tx1"/>
                </a:solidFill>
              </a:rPr>
              <a:t>Observations of Jupiter </a:t>
            </a:r>
            <a:endParaRPr lang="en-US" dirty="0" smtClean="0"/>
          </a:p>
        </p:txBody>
      </p:sp>
      <p:pic>
        <p:nvPicPr>
          <p:cNvPr id="2050" name="Picture 2" descr="http://ts1.mm.bing.net/images/thumbnail.aspx?q=1190742001768&amp;id=ec5e87e6de027cacd7dc1bfcf851864b&amp;url=http%3a%2f%2fwww.beaconhillacademy.org%2flessons%2freligion%2fJupi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856" y="3022382"/>
            <a:ext cx="3127844" cy="3416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431800" y="974725"/>
            <a:ext cx="84963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Magnetic fields of Uranus and Neptune must not be produced by dynamos, as the other planets’ fields are.</a:t>
            </a:r>
          </a:p>
          <a:p>
            <a:pPr eaLnBrk="1" hangingPunct="1">
              <a:spcBef>
                <a:spcPct val="50000"/>
              </a:spcBef>
            </a:pPr>
            <a:r>
              <a:rPr lang="en-US" sz="2800" b="1" dirty="0"/>
              <a:t>Interior structure of Uranus and Neptune, compared to that of Jupiter and Saturn:</a:t>
            </a:r>
          </a:p>
        </p:txBody>
      </p:sp>
      <p:sp>
        <p:nvSpPr>
          <p:cNvPr id="83971" name="Rectangle 5"/>
          <p:cNvSpPr>
            <a:spLocks noGrp="1" noChangeArrowheads="1"/>
          </p:cNvSpPr>
          <p:nvPr>
            <p:ph type="title"/>
          </p:nvPr>
        </p:nvSpPr>
        <p:spPr>
          <a:xfrm>
            <a:off x="685800" y="114300"/>
            <a:ext cx="7772400" cy="609600"/>
          </a:xfrm>
        </p:spPr>
        <p:txBody>
          <a:bodyPr/>
          <a:lstStyle/>
          <a:p>
            <a:pPr eaLnBrk="1" hangingPunct="1"/>
            <a:r>
              <a:rPr lang="en-US" sz="3600" b="1" dirty="0" smtClean="0">
                <a:solidFill>
                  <a:schemeClr val="tx1"/>
                </a:solidFill>
              </a:rPr>
              <a:t>Jovian Interiors</a:t>
            </a:r>
            <a:endParaRPr lang="en-US" dirty="0" smtClean="0"/>
          </a:p>
        </p:txBody>
      </p:sp>
      <p:pic>
        <p:nvPicPr>
          <p:cNvPr id="83972" name="Picture 6" descr="07_20Figure"/>
          <p:cNvPicPr>
            <a:picLocks noChangeAspect="1" noChangeArrowheads="1"/>
          </p:cNvPicPr>
          <p:nvPr/>
        </p:nvPicPr>
        <p:blipFill>
          <a:blip r:embed="rId2" cstate="print">
            <a:extLst>
              <a:ext uri="{28A0092B-C50C-407E-A947-70E740481C1C}">
                <a14:useLocalDpi xmlns:a14="http://schemas.microsoft.com/office/drawing/2010/main" val="0"/>
              </a:ext>
            </a:extLst>
          </a:blip>
          <a:srcRect b="4742"/>
          <a:stretch>
            <a:fillRect/>
          </a:stretch>
        </p:blipFill>
        <p:spPr bwMode="auto">
          <a:xfrm>
            <a:off x="296863" y="3517900"/>
            <a:ext cx="854868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431800" y="976313"/>
            <a:ext cx="80264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Uranus and Neptune both have substantial magnetic fields, but at a large angle to their rotation axes. </a:t>
            </a:r>
          </a:p>
        </p:txBody>
      </p:sp>
      <p:sp>
        <p:nvSpPr>
          <p:cNvPr id="87043" name="Text Box 4"/>
          <p:cNvSpPr txBox="1">
            <a:spLocks noChangeArrowheads="1"/>
          </p:cNvSpPr>
          <p:nvPr/>
        </p:nvSpPr>
        <p:spPr bwMode="auto">
          <a:xfrm>
            <a:off x="457200" y="2430463"/>
            <a:ext cx="31242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500" b="1"/>
              <a:t>The rectangle within each planet shows a bar magnet that would produce a similar field. Note that both Uranus’s and Neptune’s are significantly off center.</a:t>
            </a:r>
          </a:p>
        </p:txBody>
      </p:sp>
      <p:sp>
        <p:nvSpPr>
          <p:cNvPr id="87044" name="Rectangle 6"/>
          <p:cNvSpPr>
            <a:spLocks noGrp="1" noChangeArrowheads="1"/>
          </p:cNvSpPr>
          <p:nvPr>
            <p:ph type="title"/>
          </p:nvPr>
        </p:nvSpPr>
        <p:spPr>
          <a:xfrm>
            <a:off x="685800" y="190500"/>
            <a:ext cx="7772400" cy="457200"/>
          </a:xfrm>
        </p:spPr>
        <p:txBody>
          <a:bodyPr/>
          <a:lstStyle/>
          <a:p>
            <a:pPr eaLnBrk="1" hangingPunct="1"/>
            <a:r>
              <a:rPr lang="en-US" sz="3600" b="1" dirty="0" smtClean="0">
                <a:solidFill>
                  <a:schemeClr val="tx1"/>
                </a:solidFill>
              </a:rPr>
              <a:t>Jovian Interiors</a:t>
            </a:r>
            <a:endParaRPr lang="en-US" dirty="0" smtClean="0"/>
          </a:p>
        </p:txBody>
      </p:sp>
      <p:pic>
        <p:nvPicPr>
          <p:cNvPr id="87045" name="Picture 7" descr="07_23Figure"/>
          <p:cNvPicPr>
            <a:picLocks noChangeAspect="1" noChangeArrowheads="1"/>
          </p:cNvPicPr>
          <p:nvPr/>
        </p:nvPicPr>
        <p:blipFill>
          <a:blip r:embed="rId2" cstate="print">
            <a:extLst>
              <a:ext uri="{28A0092B-C50C-407E-A947-70E740481C1C}">
                <a14:useLocalDpi xmlns:a14="http://schemas.microsoft.com/office/drawing/2010/main" val="0"/>
              </a:ext>
            </a:extLst>
          </a:blip>
          <a:srcRect l="388" t="772" r="774" b="3348"/>
          <a:stretch>
            <a:fillRect/>
          </a:stretch>
        </p:blipFill>
        <p:spPr bwMode="auto">
          <a:xfrm>
            <a:off x="3824288" y="2520950"/>
            <a:ext cx="50736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
          <p:cNvSpPr txBox="1">
            <a:spLocks noChangeArrowheads="1"/>
          </p:cNvSpPr>
          <p:nvPr/>
        </p:nvSpPr>
        <p:spPr bwMode="auto">
          <a:xfrm>
            <a:off x="423863" y="977900"/>
            <a:ext cx="3843337"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solidFill>
                  <a:srgbClr val="FF0000"/>
                </a:solidFill>
              </a:rPr>
              <a:t>Jupiter’s magnetosphere:</a:t>
            </a:r>
          </a:p>
          <a:p>
            <a:pPr eaLnBrk="1" hangingPunct="1">
              <a:spcBef>
                <a:spcPct val="50000"/>
              </a:spcBef>
            </a:pPr>
            <a:r>
              <a:rPr lang="en-US" sz="2800" b="1" dirty="0"/>
              <a:t>Intrinsic field strength is 20,000 times that of Earth.</a:t>
            </a:r>
          </a:p>
          <a:p>
            <a:pPr eaLnBrk="1" hangingPunct="1">
              <a:spcBef>
                <a:spcPct val="50000"/>
              </a:spcBef>
            </a:pPr>
            <a:r>
              <a:rPr lang="en-US" sz="2800" b="1" dirty="0">
                <a:solidFill>
                  <a:srgbClr val="FF0000"/>
                </a:solidFill>
              </a:rPr>
              <a:t>Magnetosphere can extend beyond the orbit of Saturn.</a:t>
            </a:r>
          </a:p>
        </p:txBody>
      </p:sp>
      <p:sp>
        <p:nvSpPr>
          <p:cNvPr id="84995" name="Rectangle 5"/>
          <p:cNvSpPr>
            <a:spLocks noGrp="1" noChangeArrowheads="1"/>
          </p:cNvSpPr>
          <p:nvPr>
            <p:ph type="title"/>
          </p:nvPr>
        </p:nvSpPr>
        <p:spPr>
          <a:xfrm>
            <a:off x="685800" y="114300"/>
            <a:ext cx="7772400" cy="609600"/>
          </a:xfrm>
        </p:spPr>
        <p:txBody>
          <a:bodyPr/>
          <a:lstStyle/>
          <a:p>
            <a:pPr eaLnBrk="1" hangingPunct="1"/>
            <a:r>
              <a:rPr lang="en-US" sz="3600" b="1" dirty="0" smtClean="0">
                <a:solidFill>
                  <a:schemeClr val="tx1"/>
                </a:solidFill>
              </a:rPr>
              <a:t>Jovian Interiors</a:t>
            </a:r>
            <a:endParaRPr lang="en-US" dirty="0" smtClean="0"/>
          </a:p>
        </p:txBody>
      </p:sp>
      <p:pic>
        <p:nvPicPr>
          <p:cNvPr id="84996" name="Picture 6" descr="07_21Figure"/>
          <p:cNvPicPr>
            <a:picLocks noChangeAspect="1" noChangeArrowheads="1"/>
          </p:cNvPicPr>
          <p:nvPr/>
        </p:nvPicPr>
        <p:blipFill>
          <a:blip r:embed="rId2" cstate="print">
            <a:extLst>
              <a:ext uri="{28A0092B-C50C-407E-A947-70E740481C1C}">
                <a14:useLocalDpi xmlns:a14="http://schemas.microsoft.com/office/drawing/2010/main" val="0"/>
              </a:ext>
            </a:extLst>
          </a:blip>
          <a:srcRect b="2507"/>
          <a:stretch>
            <a:fillRect/>
          </a:stretch>
        </p:blipFill>
        <p:spPr bwMode="auto">
          <a:xfrm>
            <a:off x="4562475" y="1231900"/>
            <a:ext cx="435292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441325" y="977900"/>
            <a:ext cx="3267075"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Aurorae are seen on Jupiter, and have the same cause as those on Earth – the interaction of solar wind particles with the magnetosphere.</a:t>
            </a:r>
          </a:p>
        </p:txBody>
      </p:sp>
      <p:sp>
        <p:nvSpPr>
          <p:cNvPr id="86019" name="Rectangle 5"/>
          <p:cNvSpPr>
            <a:spLocks noGrp="1" noChangeArrowheads="1"/>
          </p:cNvSpPr>
          <p:nvPr>
            <p:ph type="title"/>
          </p:nvPr>
        </p:nvSpPr>
        <p:spPr>
          <a:xfrm>
            <a:off x="685800" y="114300"/>
            <a:ext cx="7772400" cy="609600"/>
          </a:xfrm>
        </p:spPr>
        <p:txBody>
          <a:bodyPr/>
          <a:lstStyle/>
          <a:p>
            <a:pPr eaLnBrk="1" hangingPunct="1"/>
            <a:r>
              <a:rPr lang="en-US" sz="3600" b="1" dirty="0" smtClean="0">
                <a:solidFill>
                  <a:schemeClr val="tx1"/>
                </a:solidFill>
              </a:rPr>
              <a:t>Jovian Interiors</a:t>
            </a:r>
            <a:endParaRPr lang="en-US" dirty="0" smtClean="0"/>
          </a:p>
        </p:txBody>
      </p:sp>
      <p:pic>
        <p:nvPicPr>
          <p:cNvPr id="86020" name="Picture 6" descr="07_22Figure"/>
          <p:cNvPicPr>
            <a:picLocks noChangeAspect="1" noChangeArrowheads="1"/>
          </p:cNvPicPr>
          <p:nvPr/>
        </p:nvPicPr>
        <p:blipFill>
          <a:blip r:embed="rId2" cstate="print">
            <a:extLst>
              <a:ext uri="{28A0092B-C50C-407E-A947-70E740481C1C}">
                <a14:useLocalDpi xmlns:a14="http://schemas.microsoft.com/office/drawing/2010/main" val="0"/>
              </a:ext>
            </a:extLst>
          </a:blip>
          <a:srcRect b="2507"/>
          <a:stretch>
            <a:fillRect/>
          </a:stretch>
        </p:blipFill>
        <p:spPr bwMode="auto">
          <a:xfrm>
            <a:off x="4343400" y="1282700"/>
            <a:ext cx="45307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4774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5"/>
          <p:cNvSpPr>
            <a:spLocks noGrp="1" noChangeArrowheads="1"/>
          </p:cNvSpPr>
          <p:nvPr>
            <p:ph type="title"/>
          </p:nvPr>
        </p:nvSpPr>
        <p:spPr>
          <a:xfrm>
            <a:off x="215900" y="114300"/>
            <a:ext cx="8699500" cy="609600"/>
          </a:xfrm>
        </p:spPr>
        <p:txBody>
          <a:bodyPr/>
          <a:lstStyle/>
          <a:p>
            <a:pPr eaLnBrk="1" hangingPunct="1"/>
            <a:r>
              <a:rPr lang="en-US" sz="3600" b="1" dirty="0" smtClean="0">
                <a:solidFill>
                  <a:schemeClr val="tx1"/>
                </a:solidFill>
              </a:rPr>
              <a:t>Observations of Jupiter and Saturn</a:t>
            </a:r>
            <a:endParaRPr lang="en-US" dirty="0" smtClean="0"/>
          </a:p>
        </p:txBody>
      </p:sp>
      <p:pic>
        <p:nvPicPr>
          <p:cNvPr id="52228" name="Picture 7" descr="07_03Figure"/>
          <p:cNvPicPr>
            <a:picLocks noChangeAspect="1" noChangeArrowheads="1"/>
          </p:cNvPicPr>
          <p:nvPr/>
        </p:nvPicPr>
        <p:blipFill>
          <a:blip r:embed="rId2" cstate="print">
            <a:extLst>
              <a:ext uri="{28A0092B-C50C-407E-A947-70E740481C1C}">
                <a14:useLocalDpi xmlns:a14="http://schemas.microsoft.com/office/drawing/2010/main" val="0"/>
              </a:ext>
            </a:extLst>
          </a:blip>
          <a:srcRect b="2507"/>
          <a:stretch>
            <a:fillRect/>
          </a:stretch>
        </p:blipFill>
        <p:spPr bwMode="auto">
          <a:xfrm>
            <a:off x="720725" y="1101725"/>
            <a:ext cx="4003675"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http://ts3.mm.bing.net/images/thumbnail.aspx?q=1264336647194&amp;id=059d53130c0c5bb104d4a167d776f255&amp;url=http%3a%2f%2fwww.mps.mpg.de%2fimages%2fprojekte%2fcassini%2fspacecraft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375595"/>
            <a:ext cx="3200400" cy="4404220"/>
          </a:xfrm>
          <a:prstGeom prst="rect">
            <a:avLst/>
          </a:prstGeom>
          <a:noFill/>
          <a:extLst>
            <a:ext uri="{909E8E84-426E-40DD-AFC4-6F175D3DCCD1}">
              <a14:hiddenFill xmlns:a14="http://schemas.microsoft.com/office/drawing/2010/main">
                <a:solidFill>
                  <a:srgbClr val="FFFFFF"/>
                </a:solidFill>
              </a14:hiddenFill>
            </a:ext>
          </a:extLst>
        </p:spPr>
      </p:pic>
      <p:sp>
        <p:nvSpPr>
          <p:cNvPr id="52226" name="Text Box 3"/>
          <p:cNvSpPr txBox="1">
            <a:spLocks noChangeArrowheads="1"/>
          </p:cNvSpPr>
          <p:nvPr/>
        </p:nvSpPr>
        <p:spPr bwMode="auto">
          <a:xfrm>
            <a:off x="4724400" y="762000"/>
            <a:ext cx="41449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i="1" dirty="0"/>
              <a:t>Cassini</a:t>
            </a:r>
            <a:r>
              <a:rPr lang="en-US" sz="2800" b="1" dirty="0"/>
              <a:t> image of Jupiter, true </a:t>
            </a:r>
            <a:r>
              <a:rPr lang="en-US" sz="2800" b="1" dirty="0" smtClean="0"/>
              <a:t>color  $3.3 Billion  1977 to 2017</a:t>
            </a:r>
            <a:endParaRPr 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434975" y="1524000"/>
            <a:ext cx="84931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The </a:t>
            </a:r>
            <a:r>
              <a:rPr lang="en-US" sz="2800" b="1" dirty="0">
                <a:solidFill>
                  <a:srgbClr val="FF0000"/>
                </a:solidFill>
              </a:rPr>
              <a:t>Jovian planets are large and much less dense than the terrestrial planets</a:t>
            </a:r>
            <a:r>
              <a:rPr lang="en-US" sz="2800" b="1" dirty="0"/>
              <a:t>; Saturn is less dense than water!</a:t>
            </a:r>
          </a:p>
        </p:txBody>
      </p:sp>
      <p:sp>
        <p:nvSpPr>
          <p:cNvPr id="55299" name="Rectangle 5"/>
          <p:cNvSpPr>
            <a:spLocks noGrp="1" noChangeArrowheads="1"/>
          </p:cNvSpPr>
          <p:nvPr>
            <p:ph type="title"/>
          </p:nvPr>
        </p:nvSpPr>
        <p:spPr>
          <a:xfrm>
            <a:off x="685800" y="127000"/>
            <a:ext cx="7772400" cy="1143000"/>
          </a:xfrm>
        </p:spPr>
        <p:txBody>
          <a:bodyPr/>
          <a:lstStyle/>
          <a:p>
            <a:pPr eaLnBrk="1" hangingPunct="1"/>
            <a:r>
              <a:rPr lang="en-US" sz="3600" b="1" dirty="0" smtClean="0">
                <a:solidFill>
                  <a:schemeClr val="tx1"/>
                </a:solidFill>
              </a:rPr>
              <a:t>Bulk Properties of the Jovian Planets</a:t>
            </a:r>
            <a:endParaRPr lang="en-US" dirty="0" smtClean="0"/>
          </a:p>
        </p:txBody>
      </p:sp>
      <p:pic>
        <p:nvPicPr>
          <p:cNvPr id="55300" name="Picture 6" descr="07_Table01"/>
          <p:cNvPicPr>
            <a:picLocks noChangeAspect="1" noChangeArrowheads="1"/>
          </p:cNvPicPr>
          <p:nvPr/>
        </p:nvPicPr>
        <p:blipFill>
          <a:blip r:embed="rId2" cstate="print">
            <a:extLst>
              <a:ext uri="{28A0092B-C50C-407E-A947-70E740481C1C}">
                <a14:useLocalDpi xmlns:a14="http://schemas.microsoft.com/office/drawing/2010/main" val="0"/>
              </a:ext>
            </a:extLst>
          </a:blip>
          <a:srcRect b="5118"/>
          <a:stretch>
            <a:fillRect/>
          </a:stretch>
        </p:blipFill>
        <p:spPr bwMode="auto">
          <a:xfrm>
            <a:off x="225425" y="3175000"/>
            <a:ext cx="868997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07_06Figure"/>
          <p:cNvPicPr>
            <a:picLocks noChangeAspect="1" noChangeArrowheads="1"/>
          </p:cNvPicPr>
          <p:nvPr/>
        </p:nvPicPr>
        <p:blipFill>
          <a:blip r:embed="rId2" cstate="print">
            <a:extLst>
              <a:ext uri="{28A0092B-C50C-407E-A947-70E740481C1C}">
                <a14:useLocalDpi xmlns:a14="http://schemas.microsoft.com/office/drawing/2010/main" val="0"/>
              </a:ext>
            </a:extLst>
          </a:blip>
          <a:srcRect b="3165"/>
          <a:stretch>
            <a:fillRect/>
          </a:stretch>
        </p:blipFill>
        <p:spPr bwMode="auto">
          <a:xfrm>
            <a:off x="3241675" y="1600200"/>
            <a:ext cx="57499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304800" y="4189413"/>
            <a:ext cx="283051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Jovian planets, compared to Earth</a:t>
            </a:r>
          </a:p>
        </p:txBody>
      </p:sp>
      <p:sp>
        <p:nvSpPr>
          <p:cNvPr id="56324" name="Rectangle 5"/>
          <p:cNvSpPr>
            <a:spLocks noGrp="1" noChangeArrowheads="1"/>
          </p:cNvSpPr>
          <p:nvPr>
            <p:ph type="title"/>
          </p:nvPr>
        </p:nvSpPr>
        <p:spPr>
          <a:xfrm>
            <a:off x="685800" y="127000"/>
            <a:ext cx="7772400" cy="1143000"/>
          </a:xfrm>
        </p:spPr>
        <p:txBody>
          <a:bodyPr/>
          <a:lstStyle/>
          <a:p>
            <a:pPr eaLnBrk="1" hangingPunct="1"/>
            <a:r>
              <a:rPr lang="en-US" sz="3600" b="1" dirty="0" smtClean="0">
                <a:solidFill>
                  <a:schemeClr val="tx1"/>
                </a:solidFill>
              </a:rPr>
              <a:t>Bulk Properties of the Jovian Planets</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title"/>
          </p:nvPr>
        </p:nvSpPr>
        <p:spPr>
          <a:xfrm>
            <a:off x="685800" y="88900"/>
            <a:ext cx="7772400" cy="1295400"/>
          </a:xfrm>
        </p:spPr>
        <p:txBody>
          <a:bodyPr/>
          <a:lstStyle/>
          <a:p>
            <a:pPr eaLnBrk="1" hangingPunct="1"/>
            <a:r>
              <a:rPr lang="en-US" sz="4800" b="1" smtClean="0">
                <a:solidFill>
                  <a:schemeClr val="tx1"/>
                </a:solidFill>
              </a:rPr>
              <a:t>Chapter 7</a:t>
            </a:r>
            <a:br>
              <a:rPr lang="en-US" sz="4800" b="1" smtClean="0">
                <a:solidFill>
                  <a:schemeClr val="tx1"/>
                </a:solidFill>
              </a:rPr>
            </a:br>
            <a:r>
              <a:rPr lang="en-US" sz="4800" b="1" smtClean="0">
                <a:solidFill>
                  <a:schemeClr val="tx1"/>
                </a:solidFill>
              </a:rPr>
              <a:t>The Jovian Planets</a:t>
            </a:r>
            <a:endParaRPr lang="en-US" smtClean="0"/>
          </a:p>
        </p:txBody>
      </p:sp>
      <p:sp>
        <p:nvSpPr>
          <p:cNvPr id="2" name="TextBox 1"/>
          <p:cNvSpPr txBox="1"/>
          <p:nvPr/>
        </p:nvSpPr>
        <p:spPr>
          <a:xfrm>
            <a:off x="1676400" y="5248275"/>
            <a:ext cx="967765" cy="461665"/>
          </a:xfrm>
          <a:prstGeom prst="rect">
            <a:avLst/>
          </a:prstGeom>
          <a:noFill/>
        </p:spPr>
        <p:txBody>
          <a:bodyPr wrap="none" rtlCol="0">
            <a:spAutoFit/>
          </a:bodyPr>
          <a:lstStyle/>
          <a:p>
            <a:r>
              <a:rPr lang="en-US" dirty="0" smtClean="0">
                <a:solidFill>
                  <a:schemeClr val="bg1"/>
                </a:solidFill>
                <a:hlinkClick r:id="rId2" action="ppaction://hlinkfile"/>
              </a:rPr>
              <a:t>Video</a:t>
            </a:r>
            <a:endParaRPr lang="en-US" dirty="0">
              <a:solidFill>
                <a:schemeClr val="bg1"/>
              </a:solidFill>
            </a:endParaRPr>
          </a:p>
        </p:txBody>
      </p:sp>
      <p:sp>
        <p:nvSpPr>
          <p:cNvPr id="5" name="Rectangle 4"/>
          <p:cNvSpPr/>
          <p:nvPr/>
        </p:nvSpPr>
        <p:spPr>
          <a:xfrm>
            <a:off x="2286000" y="3013502"/>
            <a:ext cx="4572000" cy="830997"/>
          </a:xfrm>
          <a:prstGeom prst="rect">
            <a:avLst/>
          </a:prstGeom>
        </p:spPr>
        <p:txBody>
          <a:bodyPr>
            <a:spAutoFit/>
          </a:bodyPr>
          <a:lstStyle/>
          <a:p>
            <a:r>
              <a:rPr lang="en-US" dirty="0" smtClean="0"/>
              <a:t>http://solarsystem.nasa.gov/multimedia/gallery/gas_interiors.jpg</a:t>
            </a:r>
            <a:endParaRPr lang="en-US" dirty="0"/>
          </a:p>
        </p:txBody>
      </p:sp>
      <p:pic>
        <p:nvPicPr>
          <p:cNvPr id="71682" name="Picture 2" descr="http://solarsystem.nasa.gov/multimedia/gallery/gas_interiors.jpg"/>
          <p:cNvPicPr>
            <a:picLocks noChangeAspect="1" noChangeArrowheads="1"/>
          </p:cNvPicPr>
          <p:nvPr/>
        </p:nvPicPr>
        <p:blipFill>
          <a:blip r:embed="rId3" cstate="print"/>
          <a:srcRect/>
          <a:stretch>
            <a:fillRect/>
          </a:stretch>
        </p:blipFill>
        <p:spPr bwMode="auto">
          <a:xfrm>
            <a:off x="-304800" y="152400"/>
            <a:ext cx="9448800" cy="56314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444500" y="977900"/>
            <a:ext cx="45847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solidFill>
                  <a:srgbClr val="FF0000"/>
                </a:solidFill>
              </a:rPr>
              <a:t>Atmosphere has bright zones and dark belts</a:t>
            </a:r>
            <a:r>
              <a:rPr lang="en-US" sz="2800" b="1" dirty="0"/>
              <a:t>.</a:t>
            </a:r>
          </a:p>
          <a:p>
            <a:pPr eaLnBrk="1" hangingPunct="1">
              <a:spcBef>
                <a:spcPct val="50000"/>
              </a:spcBef>
            </a:pPr>
            <a:r>
              <a:rPr lang="en-US" sz="2800" b="1" dirty="0">
                <a:solidFill>
                  <a:srgbClr val="FF0000"/>
                </a:solidFill>
              </a:rPr>
              <a:t>Zones are cooler, and are higher than belts.</a:t>
            </a:r>
          </a:p>
          <a:p>
            <a:pPr eaLnBrk="1" hangingPunct="1">
              <a:spcBef>
                <a:spcPct val="50000"/>
              </a:spcBef>
            </a:pPr>
            <a:r>
              <a:rPr lang="en-US" sz="2800" b="1" dirty="0"/>
              <a:t>Stable flow underlies zones and bands, called zonal flow.</a:t>
            </a:r>
          </a:p>
          <a:p>
            <a:pPr eaLnBrk="1" hangingPunct="1">
              <a:spcBef>
                <a:spcPct val="50000"/>
              </a:spcBef>
            </a:pPr>
            <a:r>
              <a:rPr lang="en-US" sz="2800" b="1" dirty="0" smtClean="0"/>
              <a:t>            Simplified </a:t>
            </a:r>
            <a:r>
              <a:rPr lang="en-US" sz="2800" b="1" dirty="0"/>
              <a:t>model:</a:t>
            </a:r>
          </a:p>
        </p:txBody>
      </p:sp>
      <p:sp>
        <p:nvSpPr>
          <p:cNvPr id="58371" name="Rectangle 5"/>
          <p:cNvSpPr>
            <a:spLocks noGrp="1" noChangeArrowheads="1"/>
          </p:cNvSpPr>
          <p:nvPr>
            <p:ph type="title"/>
          </p:nvPr>
        </p:nvSpPr>
        <p:spPr>
          <a:xfrm>
            <a:off x="685800" y="139700"/>
            <a:ext cx="7772400" cy="571500"/>
          </a:xfrm>
        </p:spPr>
        <p:txBody>
          <a:bodyPr/>
          <a:lstStyle/>
          <a:p>
            <a:pPr eaLnBrk="1" hangingPunct="1"/>
            <a:r>
              <a:rPr lang="en-US" sz="3600" b="1" dirty="0" smtClean="0">
                <a:solidFill>
                  <a:schemeClr val="tx1"/>
                </a:solidFill>
              </a:rPr>
              <a:t>Jupiter’s Atmosphere</a:t>
            </a:r>
            <a:endParaRPr lang="en-US" dirty="0" smtClean="0"/>
          </a:p>
        </p:txBody>
      </p:sp>
      <p:pic>
        <p:nvPicPr>
          <p:cNvPr id="58372" name="Picture 6" descr="07_08Figure"/>
          <p:cNvPicPr>
            <a:picLocks noChangeAspect="1" noChangeArrowheads="1"/>
          </p:cNvPicPr>
          <p:nvPr/>
        </p:nvPicPr>
        <p:blipFill>
          <a:blip r:embed="rId2" cstate="print">
            <a:extLst>
              <a:ext uri="{28A0092B-C50C-407E-A947-70E740481C1C}">
                <a14:useLocalDpi xmlns:a14="http://schemas.microsoft.com/office/drawing/2010/main" val="0"/>
              </a:ext>
            </a:extLst>
          </a:blip>
          <a:srcRect b="2507"/>
          <a:stretch>
            <a:fillRect/>
          </a:stretch>
        </p:blipFill>
        <p:spPr bwMode="auto">
          <a:xfrm>
            <a:off x="5029200" y="838200"/>
            <a:ext cx="3349625"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07_09Figure"/>
          <p:cNvPicPr>
            <a:picLocks noChangeAspect="1" noChangeArrowheads="1"/>
          </p:cNvPicPr>
          <p:nvPr/>
        </p:nvPicPr>
        <p:blipFill>
          <a:blip r:embed="rId2" cstate="print">
            <a:extLst>
              <a:ext uri="{28A0092B-C50C-407E-A947-70E740481C1C}">
                <a14:useLocalDpi xmlns:a14="http://schemas.microsoft.com/office/drawing/2010/main" val="0"/>
              </a:ext>
            </a:extLst>
          </a:blip>
          <a:srcRect b="2701"/>
          <a:stretch>
            <a:fillRect/>
          </a:stretch>
        </p:blipFill>
        <p:spPr bwMode="auto">
          <a:xfrm>
            <a:off x="4833938" y="1244600"/>
            <a:ext cx="4041775"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431800" y="977900"/>
            <a:ext cx="4445000"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40000"/>
              </a:spcBef>
            </a:pPr>
            <a:r>
              <a:rPr lang="en-US" sz="2800" b="1" dirty="0">
                <a:solidFill>
                  <a:srgbClr val="FF0000"/>
                </a:solidFill>
              </a:rPr>
              <a:t>No solid surface</a:t>
            </a:r>
            <a:r>
              <a:rPr lang="en-US" sz="2800" b="1" dirty="0"/>
              <a:t>; take top of troposphere to   be 0 km.</a:t>
            </a:r>
          </a:p>
          <a:p>
            <a:pPr eaLnBrk="1" hangingPunct="1">
              <a:spcBef>
                <a:spcPct val="40000"/>
              </a:spcBef>
            </a:pPr>
            <a:r>
              <a:rPr lang="en-US" sz="2800" b="1" dirty="0">
                <a:solidFill>
                  <a:srgbClr val="FF0000"/>
                </a:solidFill>
              </a:rPr>
              <a:t>Lowest cloud layer cannot be seen by optical telescopes.</a:t>
            </a:r>
          </a:p>
          <a:p>
            <a:pPr eaLnBrk="1" hangingPunct="1">
              <a:spcBef>
                <a:spcPct val="40000"/>
              </a:spcBef>
            </a:pPr>
            <a:r>
              <a:rPr lang="en-US" sz="2800" b="1" dirty="0"/>
              <a:t>Measurements by </a:t>
            </a:r>
            <a:r>
              <a:rPr lang="en-US" sz="2800" b="1" i="1" dirty="0"/>
              <a:t>Galileo</a:t>
            </a:r>
            <a:r>
              <a:rPr lang="en-US" sz="2800" b="1" dirty="0"/>
              <a:t> probe show   high wind speeds even at great depth – probably due to heating from planet, not from Sun.</a:t>
            </a:r>
          </a:p>
        </p:txBody>
      </p:sp>
      <p:sp>
        <p:nvSpPr>
          <p:cNvPr id="61444" name="Rectangle 5"/>
          <p:cNvSpPr>
            <a:spLocks noGrp="1" noChangeArrowheads="1"/>
          </p:cNvSpPr>
          <p:nvPr>
            <p:ph type="title"/>
          </p:nvPr>
        </p:nvSpPr>
        <p:spPr>
          <a:xfrm>
            <a:off x="685800" y="114300"/>
            <a:ext cx="7772400" cy="609600"/>
          </a:xfrm>
        </p:spPr>
        <p:txBody>
          <a:bodyPr/>
          <a:lstStyle/>
          <a:p>
            <a:pPr eaLnBrk="1" hangingPunct="1"/>
            <a:r>
              <a:rPr lang="en-US" sz="3600" b="1" dirty="0" smtClean="0">
                <a:solidFill>
                  <a:srgbClr val="FF0000"/>
                </a:solidFill>
              </a:rPr>
              <a:t>Jupiter’s Atmosphere</a:t>
            </a:r>
            <a:endParaRPr lang="en-US"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2823</TotalTime>
  <Words>709</Words>
  <Application>Microsoft Office PowerPoint</Application>
  <PresentationFormat>On-screen Show (4:3)</PresentationFormat>
  <Paragraphs>87</Paragraphs>
  <Slides>34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ＭＳ Ｐゴシック</vt:lpstr>
      <vt:lpstr>Arial</vt:lpstr>
      <vt:lpstr>Times New Roman</vt:lpstr>
      <vt:lpstr>ヒラギノ角ゴ Pro W3</vt:lpstr>
      <vt:lpstr>Blank Presentation</vt:lpstr>
      <vt:lpstr>9_Blank Presentation</vt:lpstr>
      <vt:lpstr> The Jovian Planets</vt:lpstr>
      <vt:lpstr>Observations of Jupiter and Saturn</vt:lpstr>
      <vt:lpstr>Observations of Jupiter </vt:lpstr>
      <vt:lpstr>Observations of Jupiter and Saturn</vt:lpstr>
      <vt:lpstr>Bulk Properties of the Jovian Planets</vt:lpstr>
      <vt:lpstr>Bulk Properties of the Jovian Planets</vt:lpstr>
      <vt:lpstr>Chapter 7 The Jovian Planets</vt:lpstr>
      <vt:lpstr>Jupiter’s Atmosphere</vt:lpstr>
      <vt:lpstr>Jupiter’s Atmosphere</vt:lpstr>
      <vt:lpstr>PowerPoint Presentation</vt:lpstr>
      <vt:lpstr>Jupiter’s Atmosphere</vt:lpstr>
      <vt:lpstr>Galileo &amp; Probe $1.6 Billion 1989 - 2003</vt:lpstr>
      <vt:lpstr>Jupiter’s Atmosphere</vt:lpstr>
      <vt:lpstr>Jupiter’s Atmosphere</vt:lpstr>
      <vt:lpstr>PowerPoint Presentation</vt:lpstr>
      <vt:lpstr>Observations of Jupiter and Saturn</vt:lpstr>
      <vt:lpstr>The Atmospheres of the Outer Jovian Worlds</vt:lpstr>
      <vt:lpstr>The Atmospheres of the Outer Jovian Worlds</vt:lpstr>
      <vt:lpstr>PowerPoint Presentation</vt:lpstr>
      <vt:lpstr>The Atmospheres of the Outer Jovian Worlds</vt:lpstr>
      <vt:lpstr>The Atmospheres of the Outer Jovian Worlds</vt:lpstr>
      <vt:lpstr>The Atmospheres of the Outer Jovian Worlds</vt:lpstr>
      <vt:lpstr>PowerPoint Presentation</vt:lpstr>
      <vt:lpstr>The Discoveries of Uranus and Neptune</vt:lpstr>
      <vt:lpstr>The Atmospheres of the Outer Jovian Worlds</vt:lpstr>
      <vt:lpstr>Jovian Planets</vt:lpstr>
      <vt:lpstr>The Discoveries of Uranus and Neptune</vt:lpstr>
      <vt:lpstr>The Atmospheres of the Outer Jovian Worlds</vt:lpstr>
      <vt:lpstr>Jovian Interiors</vt:lpstr>
      <vt:lpstr>Jovian Interiors</vt:lpstr>
      <vt:lpstr>Jovian Interiors</vt:lpstr>
      <vt:lpstr>Jovian Interiors</vt:lpstr>
      <vt:lpstr>Jovian Interiors</vt:lpstr>
      <vt:lpstr>END </vt:lpstr>
    </vt:vector>
  </TitlesOfParts>
  <Company>PIT Magnus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Clark, Micki S</cp:lastModifiedBy>
  <cp:revision>58</cp:revision>
  <dcterms:created xsi:type="dcterms:W3CDTF">2009-05-07T13:05:28Z</dcterms:created>
  <dcterms:modified xsi:type="dcterms:W3CDTF">2017-04-04T13:39:42Z</dcterms:modified>
</cp:coreProperties>
</file>