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259" r:id="rId2"/>
    <p:sldId id="260" r:id="rId3"/>
    <p:sldId id="262" r:id="rId4"/>
    <p:sldId id="263" r:id="rId5"/>
    <p:sldId id="264" r:id="rId6"/>
    <p:sldId id="265" r:id="rId7"/>
    <p:sldId id="266" r:id="rId8"/>
    <p:sldId id="333" r:id="rId9"/>
    <p:sldId id="267" r:id="rId10"/>
    <p:sldId id="268" r:id="rId11"/>
    <p:sldId id="269" r:id="rId12"/>
    <p:sldId id="295" r:id="rId13"/>
    <p:sldId id="296" r:id="rId14"/>
    <p:sldId id="298" r:id="rId15"/>
    <p:sldId id="328" r:id="rId16"/>
    <p:sldId id="320" r:id="rId17"/>
    <p:sldId id="274" r:id="rId18"/>
    <p:sldId id="327"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323" r:id="rId32"/>
    <p:sldId id="287" r:id="rId33"/>
    <p:sldId id="288" r:id="rId34"/>
    <p:sldId id="289" r:id="rId35"/>
    <p:sldId id="290"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autoAdjust="0"/>
    <p:restoredTop sz="94599" autoAdjust="0"/>
  </p:normalViewPr>
  <p:slideViewPr>
    <p:cSldViewPr>
      <p:cViewPr varScale="1">
        <p:scale>
          <a:sx n="81" d="100"/>
          <a:sy n="81" d="100"/>
        </p:scale>
        <p:origin x="12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7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97A7607E-1D43-43C5-9686-E1B36C3B4417}" type="slidenum">
              <a:rPr lang="en-US"/>
              <a:pPr>
                <a:defRPr/>
              </a:pPr>
              <a:t>‹#›</a:t>
            </a:fld>
            <a:endParaRPr lang="en-US"/>
          </a:p>
        </p:txBody>
      </p:sp>
    </p:spTree>
    <p:extLst>
      <p:ext uri="{BB962C8B-B14F-4D97-AF65-F5344CB8AC3E}">
        <p14:creationId xmlns:p14="http://schemas.microsoft.com/office/powerpoint/2010/main" val="431482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A012BEEC-F42E-416C-B255-82E2B25997E5}" type="slidenum">
              <a:rPr lang="en-US" sz="1200" smtClean="0"/>
              <a:pPr/>
              <a:t>1</a:t>
            </a:fld>
            <a:endParaRPr lang="en-US" sz="1200" smtClean="0"/>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340051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A6E092BF-F537-40F5-9BEC-7522CB5B7CA0}" type="slidenum">
              <a:rPr lang="en-US" sz="1200" smtClean="0"/>
              <a:pPr/>
              <a:t>11</a:t>
            </a:fld>
            <a:endParaRPr lang="en-US" sz="1200" smtClean="0"/>
          </a:p>
        </p:txBody>
      </p:sp>
      <p:sp>
        <p:nvSpPr>
          <p:cNvPr id="282627" name="Rectangle 2"/>
          <p:cNvSpPr>
            <a:spLocks noGrp="1" noRot="1" noChangeAspect="1" noChangeArrowheads="1" noTextEdit="1"/>
          </p:cNvSpPr>
          <p:nvPr>
            <p:ph type="sldImg"/>
          </p:nvPr>
        </p:nvSpPr>
        <p:spPr>
          <a:solidFill>
            <a:srgbClr val="FFFFFF"/>
          </a:solidFill>
          <a:ln/>
        </p:spPr>
      </p:sp>
      <p:sp>
        <p:nvSpPr>
          <p:cNvPr id="28262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53945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A5F8CB85-C360-4CB4-BFF8-381618CEB875}" type="slidenum">
              <a:rPr lang="en-US" sz="1200" smtClean="0"/>
              <a:pPr/>
              <a:t>12</a:t>
            </a:fld>
            <a:endParaRPr lang="en-US" sz="1200" smtClean="0"/>
          </a:p>
        </p:txBody>
      </p:sp>
      <p:sp>
        <p:nvSpPr>
          <p:cNvPr id="283651" name="Rectangle 2"/>
          <p:cNvSpPr>
            <a:spLocks noGrp="1" noRot="1" noChangeAspect="1" noChangeArrowheads="1" noTextEdit="1"/>
          </p:cNvSpPr>
          <p:nvPr>
            <p:ph type="sldImg"/>
          </p:nvPr>
        </p:nvSpPr>
        <p:spPr>
          <a:solidFill>
            <a:srgbClr val="FFFFFF"/>
          </a:solidFill>
          <a:ln/>
        </p:spPr>
      </p:sp>
      <p:sp>
        <p:nvSpPr>
          <p:cNvPr id="28365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35393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97287E25-72FD-4341-9694-99CD6CA0C5FF}" type="slidenum">
              <a:rPr lang="en-US" sz="1200" smtClean="0"/>
              <a:pPr/>
              <a:t>13</a:t>
            </a:fld>
            <a:endParaRPr lang="en-US" sz="1200" smtClean="0"/>
          </a:p>
        </p:txBody>
      </p:sp>
      <p:sp>
        <p:nvSpPr>
          <p:cNvPr id="286723" name="Rectangle 2"/>
          <p:cNvSpPr>
            <a:spLocks noGrp="1" noRot="1" noChangeAspect="1" noChangeArrowheads="1" noTextEdit="1"/>
          </p:cNvSpPr>
          <p:nvPr>
            <p:ph type="sldImg"/>
          </p:nvPr>
        </p:nvSpPr>
        <p:spPr>
          <a:solidFill>
            <a:srgbClr val="FFFFFF"/>
          </a:solidFill>
          <a:ln/>
        </p:spPr>
      </p:sp>
      <p:sp>
        <p:nvSpPr>
          <p:cNvPr id="28672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284587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579AC1E6-CEC7-4B1E-AD79-D369AFF6D184}" type="slidenum">
              <a:rPr lang="en-US" sz="1200" smtClean="0"/>
              <a:pPr/>
              <a:t>14</a:t>
            </a:fld>
            <a:endParaRPr lang="en-US" sz="1200" smtClean="0"/>
          </a:p>
        </p:txBody>
      </p:sp>
      <p:sp>
        <p:nvSpPr>
          <p:cNvPr id="288771" name="Rectangle 2"/>
          <p:cNvSpPr>
            <a:spLocks noGrp="1" noRot="1" noChangeAspect="1" noChangeArrowheads="1" noTextEdit="1"/>
          </p:cNvSpPr>
          <p:nvPr>
            <p:ph type="sldImg"/>
          </p:nvPr>
        </p:nvSpPr>
        <p:spPr>
          <a:solidFill>
            <a:srgbClr val="FFFFFF"/>
          </a:solidFill>
          <a:ln/>
        </p:spPr>
      </p:sp>
      <p:sp>
        <p:nvSpPr>
          <p:cNvPr id="28877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306274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60909224-03F5-4453-95B3-EFDA4E9FAF47}" type="slidenum">
              <a:rPr lang="en-US" sz="1200" smtClean="0"/>
              <a:pPr/>
              <a:t>17</a:t>
            </a:fld>
            <a:endParaRPr lang="en-US" sz="1200" smtClean="0"/>
          </a:p>
        </p:txBody>
      </p:sp>
      <p:sp>
        <p:nvSpPr>
          <p:cNvPr id="289795" name="Rectangle 2"/>
          <p:cNvSpPr>
            <a:spLocks noGrp="1" noRot="1" noChangeAspect="1" noChangeArrowheads="1" noTextEdit="1"/>
          </p:cNvSpPr>
          <p:nvPr>
            <p:ph type="sldImg"/>
          </p:nvPr>
        </p:nvSpPr>
        <p:spPr>
          <a:solidFill>
            <a:srgbClr val="FFFFFF"/>
          </a:solidFill>
          <a:ln/>
        </p:spPr>
      </p:sp>
      <p:sp>
        <p:nvSpPr>
          <p:cNvPr id="28979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296165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5D8134CE-EE94-4456-B0EB-41A1ACB15112}" type="slidenum">
              <a:rPr lang="en-US" sz="1200" smtClean="0"/>
              <a:pPr/>
              <a:t>19</a:t>
            </a:fld>
            <a:endParaRPr lang="en-US" sz="1200" smtClean="0"/>
          </a:p>
        </p:txBody>
      </p:sp>
      <p:sp>
        <p:nvSpPr>
          <p:cNvPr id="290819" name="Rectangle 2"/>
          <p:cNvSpPr>
            <a:spLocks noGrp="1" noRot="1" noChangeAspect="1" noChangeArrowheads="1" noTextEdit="1"/>
          </p:cNvSpPr>
          <p:nvPr>
            <p:ph type="sldImg"/>
          </p:nvPr>
        </p:nvSpPr>
        <p:spPr>
          <a:solidFill>
            <a:srgbClr val="FFFFFF"/>
          </a:solidFill>
          <a:ln/>
        </p:spPr>
      </p:sp>
      <p:sp>
        <p:nvSpPr>
          <p:cNvPr id="29082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265463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13E325F8-3967-45EB-BA90-55D8F979CEC7}" type="slidenum">
              <a:rPr lang="en-US" sz="1200" smtClean="0"/>
              <a:pPr/>
              <a:t>20</a:t>
            </a:fld>
            <a:endParaRPr lang="en-US" sz="1200" smtClean="0"/>
          </a:p>
        </p:txBody>
      </p:sp>
      <p:sp>
        <p:nvSpPr>
          <p:cNvPr id="291843" name="Rectangle 2"/>
          <p:cNvSpPr>
            <a:spLocks noGrp="1" noRot="1" noChangeAspect="1" noChangeArrowheads="1" noTextEdit="1"/>
          </p:cNvSpPr>
          <p:nvPr>
            <p:ph type="sldImg"/>
          </p:nvPr>
        </p:nvSpPr>
        <p:spPr>
          <a:solidFill>
            <a:srgbClr val="FFFFFF"/>
          </a:solidFill>
          <a:ln/>
        </p:spPr>
      </p:sp>
      <p:sp>
        <p:nvSpPr>
          <p:cNvPr id="29184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190658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0E6E29AE-C574-4D70-87C4-4909BEC96D1D}" type="slidenum">
              <a:rPr lang="en-US" sz="1200" smtClean="0"/>
              <a:pPr/>
              <a:t>21</a:t>
            </a:fld>
            <a:endParaRPr lang="en-US" sz="1200" smtClean="0"/>
          </a:p>
        </p:txBody>
      </p:sp>
      <p:sp>
        <p:nvSpPr>
          <p:cNvPr id="292867" name="Rectangle 2"/>
          <p:cNvSpPr>
            <a:spLocks noGrp="1" noRot="1" noChangeAspect="1" noChangeArrowheads="1" noTextEdit="1"/>
          </p:cNvSpPr>
          <p:nvPr>
            <p:ph type="sldImg"/>
          </p:nvPr>
        </p:nvSpPr>
        <p:spPr>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0859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B9854178-F421-4380-8595-C5AA15F9B449}" type="slidenum">
              <a:rPr lang="en-US" sz="1200" smtClean="0"/>
              <a:pPr/>
              <a:t>22</a:t>
            </a:fld>
            <a:endParaRPr lang="en-US" sz="1200" smtClean="0"/>
          </a:p>
        </p:txBody>
      </p:sp>
      <p:sp>
        <p:nvSpPr>
          <p:cNvPr id="293891" name="Rectangle 2"/>
          <p:cNvSpPr>
            <a:spLocks noGrp="1" noRot="1" noChangeAspect="1" noChangeArrowheads="1" noTextEdit="1"/>
          </p:cNvSpPr>
          <p:nvPr>
            <p:ph type="sldImg"/>
          </p:nvPr>
        </p:nvSpPr>
        <p:spPr>
          <a:solidFill>
            <a:srgbClr val="FFFFFF"/>
          </a:solidFill>
          <a:ln/>
        </p:spPr>
      </p:sp>
      <p:sp>
        <p:nvSpPr>
          <p:cNvPr id="29389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3420013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B1BC7985-948B-4F61-BB3D-2931223DE363}" type="slidenum">
              <a:rPr lang="en-US" sz="1200" smtClean="0"/>
              <a:pPr/>
              <a:t>23</a:t>
            </a:fld>
            <a:endParaRPr lang="en-US" sz="1200" smtClean="0"/>
          </a:p>
        </p:txBody>
      </p:sp>
      <p:sp>
        <p:nvSpPr>
          <p:cNvPr id="294915" name="Rectangle 2"/>
          <p:cNvSpPr>
            <a:spLocks noGrp="1" noRot="1" noChangeAspect="1" noChangeArrowheads="1" noTextEdit="1"/>
          </p:cNvSpPr>
          <p:nvPr>
            <p:ph type="sldImg"/>
          </p:nvPr>
        </p:nvSpPr>
        <p:spPr>
          <a:solidFill>
            <a:srgbClr val="FFFFFF"/>
          </a:solidFill>
          <a:ln/>
        </p:spPr>
      </p:sp>
      <p:sp>
        <p:nvSpPr>
          <p:cNvPr id="29491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01924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4605511C-6D70-49E3-B88C-39BBDED6D66A}" type="slidenum">
              <a:rPr lang="en-US" sz="1200" smtClean="0"/>
              <a:pPr/>
              <a:t>2</a:t>
            </a:fld>
            <a:endParaRPr lang="en-US" sz="1200" smtClean="0"/>
          </a:p>
        </p:txBody>
      </p:sp>
      <p:sp>
        <p:nvSpPr>
          <p:cNvPr id="263171" name="Rectangle 2"/>
          <p:cNvSpPr>
            <a:spLocks noGrp="1" noRot="1" noChangeAspect="1" noChangeArrowheads="1" noTextEdit="1"/>
          </p:cNvSpPr>
          <p:nvPr>
            <p:ph type="sldImg"/>
          </p:nvPr>
        </p:nvSpPr>
        <p:spPr>
          <a:solidFill>
            <a:srgbClr val="FFFFFF"/>
          </a:solidFill>
          <a:ln/>
        </p:spPr>
      </p:sp>
      <p:sp>
        <p:nvSpPr>
          <p:cNvPr id="26317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426689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D5A81AA4-65CF-4C2F-9929-16DD14740277}" type="slidenum">
              <a:rPr lang="en-US" sz="1200" smtClean="0"/>
              <a:pPr/>
              <a:t>24</a:t>
            </a:fld>
            <a:endParaRPr lang="en-US" sz="1200" smtClean="0"/>
          </a:p>
        </p:txBody>
      </p:sp>
      <p:sp>
        <p:nvSpPr>
          <p:cNvPr id="295939" name="Rectangle 2"/>
          <p:cNvSpPr>
            <a:spLocks noGrp="1" noRot="1" noChangeAspect="1" noChangeArrowheads="1" noTextEdit="1"/>
          </p:cNvSpPr>
          <p:nvPr>
            <p:ph type="sldImg"/>
          </p:nvPr>
        </p:nvSpPr>
        <p:spPr>
          <a:solidFill>
            <a:srgbClr val="FFFFFF"/>
          </a:solidFill>
          <a:ln/>
        </p:spPr>
      </p:sp>
      <p:sp>
        <p:nvSpPr>
          <p:cNvPr id="29594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232068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758DAA59-056E-49BE-B79C-A520F299EB1C}" type="slidenum">
              <a:rPr lang="en-US" sz="1200" smtClean="0"/>
              <a:pPr/>
              <a:t>25</a:t>
            </a:fld>
            <a:endParaRPr lang="en-US" sz="1200" smtClean="0"/>
          </a:p>
        </p:txBody>
      </p:sp>
      <p:sp>
        <p:nvSpPr>
          <p:cNvPr id="296963" name="Rectangle 2"/>
          <p:cNvSpPr>
            <a:spLocks noGrp="1" noRot="1" noChangeAspect="1" noChangeArrowheads="1" noTextEdit="1"/>
          </p:cNvSpPr>
          <p:nvPr>
            <p:ph type="sldImg"/>
          </p:nvPr>
        </p:nvSpPr>
        <p:spPr>
          <a:solidFill>
            <a:srgbClr val="FFFFFF"/>
          </a:solidFill>
          <a:ln/>
        </p:spPr>
      </p:sp>
      <p:sp>
        <p:nvSpPr>
          <p:cNvPr id="29696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844522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1876F0FD-B7A5-4C15-AB7F-87EBC689BC35}" type="slidenum">
              <a:rPr lang="en-US" sz="1200" smtClean="0"/>
              <a:pPr/>
              <a:t>26</a:t>
            </a:fld>
            <a:endParaRPr lang="en-US" sz="1200" smtClean="0"/>
          </a:p>
        </p:txBody>
      </p:sp>
      <p:sp>
        <p:nvSpPr>
          <p:cNvPr id="297987" name="Rectangle 2"/>
          <p:cNvSpPr>
            <a:spLocks noGrp="1" noRot="1" noChangeAspect="1" noChangeArrowheads="1" noTextEdit="1"/>
          </p:cNvSpPr>
          <p:nvPr>
            <p:ph type="sldImg"/>
          </p:nvPr>
        </p:nvSpPr>
        <p:spPr>
          <a:solidFill>
            <a:srgbClr val="FFFFFF"/>
          </a:solidFill>
          <a:ln/>
        </p:spPr>
      </p:sp>
      <p:sp>
        <p:nvSpPr>
          <p:cNvPr id="29798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3173870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5CCBF88A-D7B1-4C58-9D3F-1F9D04EA19FF}" type="slidenum">
              <a:rPr lang="en-US" sz="1200" smtClean="0"/>
              <a:pPr/>
              <a:t>27</a:t>
            </a:fld>
            <a:endParaRPr lang="en-US" sz="1200" smtClean="0"/>
          </a:p>
        </p:txBody>
      </p:sp>
      <p:sp>
        <p:nvSpPr>
          <p:cNvPr id="299011" name="Rectangle 2"/>
          <p:cNvSpPr>
            <a:spLocks noGrp="1" noRot="1" noChangeAspect="1" noChangeArrowheads="1" noTextEdit="1"/>
          </p:cNvSpPr>
          <p:nvPr>
            <p:ph type="sldImg"/>
          </p:nvPr>
        </p:nvSpPr>
        <p:spPr>
          <a:solidFill>
            <a:srgbClr val="FFFFFF"/>
          </a:solidFill>
          <a:ln/>
        </p:spPr>
      </p:sp>
      <p:sp>
        <p:nvSpPr>
          <p:cNvPr id="29901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2366476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11BDEA70-1678-47AB-8203-C6A416C75397}" type="slidenum">
              <a:rPr lang="en-US" sz="1200" smtClean="0"/>
              <a:pPr/>
              <a:t>28</a:t>
            </a:fld>
            <a:endParaRPr lang="en-US" sz="1200" smtClean="0"/>
          </a:p>
        </p:txBody>
      </p:sp>
      <p:sp>
        <p:nvSpPr>
          <p:cNvPr id="302083" name="Rectangle 2"/>
          <p:cNvSpPr>
            <a:spLocks noGrp="1" noRot="1" noChangeAspect="1" noChangeArrowheads="1" noTextEdit="1"/>
          </p:cNvSpPr>
          <p:nvPr>
            <p:ph type="sldImg"/>
          </p:nvPr>
        </p:nvSpPr>
        <p:spPr>
          <a:solidFill>
            <a:srgbClr val="FFFFFF"/>
          </a:solidFill>
          <a:ln/>
        </p:spPr>
      </p:sp>
      <p:sp>
        <p:nvSpPr>
          <p:cNvPr id="30208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829846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88C9F2EA-5729-4F1B-8D61-5F15BB013A1A}" type="slidenum">
              <a:rPr lang="en-US" sz="1200" smtClean="0"/>
              <a:pPr/>
              <a:t>29</a:t>
            </a:fld>
            <a:endParaRPr lang="en-US" sz="1200" dirty="0" smtClean="0"/>
          </a:p>
        </p:txBody>
      </p:sp>
      <p:sp>
        <p:nvSpPr>
          <p:cNvPr id="303107" name="Rectangle 2"/>
          <p:cNvSpPr>
            <a:spLocks noGrp="1" noRot="1" noChangeAspect="1" noChangeArrowheads="1" noTextEdit="1"/>
          </p:cNvSpPr>
          <p:nvPr>
            <p:ph type="sldImg"/>
          </p:nvPr>
        </p:nvSpPr>
        <p:spPr>
          <a:solidFill>
            <a:srgbClr val="FFFFFF"/>
          </a:solidFill>
          <a:ln/>
        </p:spPr>
      </p:sp>
      <p:sp>
        <p:nvSpPr>
          <p:cNvPr id="30310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398499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8CADD48D-B28D-4D16-83F5-8BB8049B3A5C}" type="slidenum">
              <a:rPr lang="en-US" sz="1200" smtClean="0"/>
              <a:pPr/>
              <a:t>30</a:t>
            </a:fld>
            <a:endParaRPr lang="en-US" sz="1200" dirty="0" smtClean="0"/>
          </a:p>
        </p:txBody>
      </p:sp>
      <p:sp>
        <p:nvSpPr>
          <p:cNvPr id="304131" name="Rectangle 2"/>
          <p:cNvSpPr>
            <a:spLocks noGrp="1" noRot="1" noChangeAspect="1" noChangeArrowheads="1" noTextEdit="1"/>
          </p:cNvSpPr>
          <p:nvPr>
            <p:ph type="sldImg"/>
          </p:nvPr>
        </p:nvSpPr>
        <p:spPr>
          <a:solidFill>
            <a:srgbClr val="FFFFFF"/>
          </a:solidFill>
          <a:ln/>
        </p:spPr>
      </p:sp>
      <p:sp>
        <p:nvSpPr>
          <p:cNvPr id="30413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p:txBody>
      </p:sp>
    </p:spTree>
    <p:extLst>
      <p:ext uri="{BB962C8B-B14F-4D97-AF65-F5344CB8AC3E}">
        <p14:creationId xmlns:p14="http://schemas.microsoft.com/office/powerpoint/2010/main" val="477170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0EAE9A13-B3EA-4C4F-A5F7-9A9D5E3115CC}" type="slidenum">
              <a:rPr lang="en-US" sz="1200" smtClean="0"/>
              <a:pPr/>
              <a:t>32</a:t>
            </a:fld>
            <a:endParaRPr lang="en-US" sz="1200" smtClean="0"/>
          </a:p>
        </p:txBody>
      </p:sp>
      <p:sp>
        <p:nvSpPr>
          <p:cNvPr id="305155" name="Rectangle 2"/>
          <p:cNvSpPr>
            <a:spLocks noGrp="1" noRot="1" noChangeAspect="1" noChangeArrowheads="1" noTextEdit="1"/>
          </p:cNvSpPr>
          <p:nvPr>
            <p:ph type="sldImg"/>
          </p:nvPr>
        </p:nvSpPr>
        <p:spPr>
          <a:solidFill>
            <a:srgbClr val="FFFFFF"/>
          </a:solidFill>
          <a:ln/>
        </p:spPr>
      </p:sp>
      <p:sp>
        <p:nvSpPr>
          <p:cNvPr id="30515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553658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746475A6-0918-45A0-8156-CB14CDFE487E}" type="slidenum">
              <a:rPr lang="en-US" sz="1200" smtClean="0"/>
              <a:pPr/>
              <a:t>33</a:t>
            </a:fld>
            <a:endParaRPr lang="en-US" sz="1200" smtClean="0"/>
          </a:p>
        </p:txBody>
      </p:sp>
      <p:sp>
        <p:nvSpPr>
          <p:cNvPr id="306179" name="Rectangle 2"/>
          <p:cNvSpPr>
            <a:spLocks noGrp="1" noRot="1" noChangeAspect="1" noChangeArrowheads="1" noTextEdit="1"/>
          </p:cNvSpPr>
          <p:nvPr>
            <p:ph type="sldImg"/>
          </p:nvPr>
        </p:nvSpPr>
        <p:spPr>
          <a:solidFill>
            <a:srgbClr val="FFFFFF"/>
          </a:solidFill>
          <a:ln/>
        </p:spPr>
      </p:sp>
      <p:sp>
        <p:nvSpPr>
          <p:cNvPr id="30618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2034564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0EDC4470-81AA-42D9-AA7A-2C5A67B005C3}" type="slidenum">
              <a:rPr lang="en-US" sz="1200" smtClean="0"/>
              <a:pPr/>
              <a:t>34</a:t>
            </a:fld>
            <a:endParaRPr lang="en-US" sz="1200" smtClean="0"/>
          </a:p>
        </p:txBody>
      </p:sp>
      <p:sp>
        <p:nvSpPr>
          <p:cNvPr id="307203" name="Rectangle 2"/>
          <p:cNvSpPr>
            <a:spLocks noGrp="1" noRot="1" noChangeAspect="1" noChangeArrowheads="1" noTextEdit="1"/>
          </p:cNvSpPr>
          <p:nvPr>
            <p:ph type="sldImg"/>
          </p:nvPr>
        </p:nvSpPr>
        <p:spPr>
          <a:solidFill>
            <a:srgbClr val="FFFFFF"/>
          </a:solidFill>
          <a:ln/>
        </p:spPr>
      </p:sp>
      <p:sp>
        <p:nvSpPr>
          <p:cNvPr id="30720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283384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4B989C05-71C6-4E06-BF31-14E81C757F12}" type="slidenum">
              <a:rPr lang="en-US" sz="1200" smtClean="0"/>
              <a:pPr/>
              <a:t>3</a:t>
            </a:fld>
            <a:endParaRPr lang="en-US" sz="1200" smtClean="0"/>
          </a:p>
        </p:txBody>
      </p:sp>
      <p:sp>
        <p:nvSpPr>
          <p:cNvPr id="265219" name="Rectangle 2"/>
          <p:cNvSpPr>
            <a:spLocks noGrp="1" noRot="1" noChangeAspect="1" noChangeArrowheads="1" noTextEdit="1"/>
          </p:cNvSpPr>
          <p:nvPr>
            <p:ph type="sldImg"/>
          </p:nvPr>
        </p:nvSpPr>
        <p:spPr>
          <a:solidFill>
            <a:srgbClr val="FFFFFF"/>
          </a:solidFill>
          <a:ln/>
        </p:spPr>
      </p:sp>
      <p:sp>
        <p:nvSpPr>
          <p:cNvPr id="26522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757448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43B5510E-79A7-431D-B2DC-30B807B6895B}" type="slidenum">
              <a:rPr lang="en-US" sz="1200" smtClean="0"/>
              <a:pPr/>
              <a:t>35</a:t>
            </a:fld>
            <a:endParaRPr lang="en-US" sz="1200" smtClean="0"/>
          </a:p>
        </p:txBody>
      </p:sp>
      <p:sp>
        <p:nvSpPr>
          <p:cNvPr id="308227" name="Rectangle 2"/>
          <p:cNvSpPr>
            <a:spLocks noGrp="1" noRot="1" noChangeAspect="1" noChangeArrowheads="1" noTextEdit="1"/>
          </p:cNvSpPr>
          <p:nvPr>
            <p:ph type="sldImg"/>
          </p:nvPr>
        </p:nvSpPr>
        <p:spPr>
          <a:solidFill>
            <a:srgbClr val="FFFFFF"/>
          </a:solidFill>
          <a:ln/>
        </p:spPr>
      </p:sp>
      <p:sp>
        <p:nvSpPr>
          <p:cNvPr id="30822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395569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84D6317C-B657-4A47-B7EE-F142D8A67D64}" type="slidenum">
              <a:rPr lang="en-US" sz="1200" smtClean="0"/>
              <a:pPr/>
              <a:t>4</a:t>
            </a:fld>
            <a:endParaRPr lang="en-US" sz="1200" smtClean="0"/>
          </a:p>
        </p:txBody>
      </p:sp>
      <p:sp>
        <p:nvSpPr>
          <p:cNvPr id="266243" name="Rectangle 2"/>
          <p:cNvSpPr>
            <a:spLocks noGrp="1" noRot="1" noChangeAspect="1" noChangeArrowheads="1" noTextEdit="1"/>
          </p:cNvSpPr>
          <p:nvPr>
            <p:ph type="sldImg"/>
          </p:nvPr>
        </p:nvSpPr>
        <p:spPr>
          <a:solidFill>
            <a:srgbClr val="FFFFFF"/>
          </a:solidFill>
          <a:ln/>
        </p:spPr>
      </p:sp>
      <p:sp>
        <p:nvSpPr>
          <p:cNvPr id="26624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37980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F2E71D9D-F9F4-4F26-A844-9FABDA5D5522}" type="slidenum">
              <a:rPr lang="en-US" sz="1200" smtClean="0"/>
              <a:pPr/>
              <a:t>5</a:t>
            </a:fld>
            <a:endParaRPr lang="en-US" sz="1200" smtClean="0"/>
          </a:p>
        </p:txBody>
      </p:sp>
      <p:sp>
        <p:nvSpPr>
          <p:cNvPr id="267267" name="Rectangle 2"/>
          <p:cNvSpPr>
            <a:spLocks noGrp="1" noRot="1" noChangeAspect="1" noChangeArrowheads="1" noTextEdit="1"/>
          </p:cNvSpPr>
          <p:nvPr>
            <p:ph type="sldImg"/>
          </p:nvPr>
        </p:nvSpPr>
        <p:spPr>
          <a:solidFill>
            <a:srgbClr val="FFFFFF"/>
          </a:solidFill>
          <a:ln/>
        </p:spPr>
      </p:sp>
      <p:sp>
        <p:nvSpPr>
          <p:cNvPr id="2672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32857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45D373A2-D348-423A-A193-446F84D14EE5}" type="slidenum">
              <a:rPr lang="en-US" sz="1200" smtClean="0"/>
              <a:pPr/>
              <a:t>6</a:t>
            </a:fld>
            <a:endParaRPr lang="en-US" sz="1200" smtClean="0"/>
          </a:p>
        </p:txBody>
      </p:sp>
      <p:sp>
        <p:nvSpPr>
          <p:cNvPr id="270339" name="Rectangle 2"/>
          <p:cNvSpPr>
            <a:spLocks noGrp="1" noRot="1" noChangeAspect="1" noChangeArrowheads="1" noTextEdit="1"/>
          </p:cNvSpPr>
          <p:nvPr>
            <p:ph type="sldImg"/>
          </p:nvPr>
        </p:nvSpPr>
        <p:spPr>
          <a:solidFill>
            <a:srgbClr val="FFFFFF"/>
          </a:solidFill>
          <a:ln/>
        </p:spPr>
      </p:sp>
      <p:sp>
        <p:nvSpPr>
          <p:cNvPr id="27034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2803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9C518B6E-B596-4A87-8F3C-7992EC02EAE5}" type="slidenum">
              <a:rPr lang="en-US" sz="1200" smtClean="0"/>
              <a:pPr/>
              <a:t>7</a:t>
            </a:fld>
            <a:endParaRPr lang="en-US" sz="1200" smtClean="0"/>
          </a:p>
        </p:txBody>
      </p:sp>
      <p:sp>
        <p:nvSpPr>
          <p:cNvPr id="275459" name="Rectangle 2"/>
          <p:cNvSpPr>
            <a:spLocks noGrp="1" noRot="1" noChangeAspect="1" noChangeArrowheads="1" noTextEdit="1"/>
          </p:cNvSpPr>
          <p:nvPr>
            <p:ph type="sldImg"/>
          </p:nvPr>
        </p:nvSpPr>
        <p:spPr>
          <a:solidFill>
            <a:srgbClr val="FFFFFF"/>
          </a:solidFill>
          <a:ln/>
        </p:spPr>
      </p:sp>
      <p:sp>
        <p:nvSpPr>
          <p:cNvPr id="27546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87599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46C602BB-41DC-4C01-A7A8-1FA3E122F2D4}" type="slidenum">
              <a:rPr lang="en-US" sz="1200" smtClean="0"/>
              <a:pPr/>
              <a:t>9</a:t>
            </a:fld>
            <a:endParaRPr lang="en-US" sz="1200" smtClean="0"/>
          </a:p>
        </p:txBody>
      </p:sp>
      <p:sp>
        <p:nvSpPr>
          <p:cNvPr id="278531" name="Rectangle 2"/>
          <p:cNvSpPr>
            <a:spLocks noGrp="1" noRot="1" noChangeAspect="1" noChangeArrowheads="1" noTextEdit="1"/>
          </p:cNvSpPr>
          <p:nvPr>
            <p:ph type="sldImg"/>
          </p:nvPr>
        </p:nvSpPr>
        <p:spPr>
          <a:solidFill>
            <a:srgbClr val="FFFFFF"/>
          </a:solidFill>
          <a:ln/>
        </p:spPr>
      </p:sp>
      <p:sp>
        <p:nvSpPr>
          <p:cNvPr id="27853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95926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fld id="{D1520F85-F9F2-4F6F-B599-261EF0F4ED66}" type="slidenum">
              <a:rPr lang="en-US" sz="1200" smtClean="0"/>
              <a:pPr/>
              <a:t>10</a:t>
            </a:fld>
            <a:endParaRPr lang="en-US" sz="1200" smtClean="0"/>
          </a:p>
        </p:txBody>
      </p:sp>
      <p:sp>
        <p:nvSpPr>
          <p:cNvPr id="279555" name="Rectangle 2"/>
          <p:cNvSpPr>
            <a:spLocks noGrp="1" noRot="1" noChangeAspect="1" noChangeArrowheads="1" noTextEdit="1"/>
          </p:cNvSpPr>
          <p:nvPr>
            <p:ph type="sldImg"/>
          </p:nvPr>
        </p:nvSpPr>
        <p:spPr>
          <a:solidFill>
            <a:srgbClr val="FFFFFF"/>
          </a:solidFill>
          <a:ln/>
        </p:spPr>
      </p:sp>
      <p:sp>
        <p:nvSpPr>
          <p:cNvPr id="27955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97121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rgbClr val="0909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2800" b="1"/>
          </a:p>
        </p:txBody>
      </p:sp>
      <p:pic>
        <p:nvPicPr>
          <p:cNvPr id="5" name="Picture 4" descr="59876Chaisson6e_ecat"/>
          <p:cNvPicPr>
            <a:picLocks noChangeAspect="1" noChangeArrowheads="1"/>
          </p:cNvPicPr>
          <p:nvPr userDrawn="1"/>
        </p:nvPicPr>
        <p:blipFill>
          <a:blip r:embed="rId2" cstate="print"/>
          <a:srcRect t="224" b="136"/>
          <a:stretch>
            <a:fillRect/>
          </a:stretch>
        </p:blipFill>
        <p:spPr bwMode="auto">
          <a:xfrm>
            <a:off x="474663" y="436563"/>
            <a:ext cx="4870450" cy="5711825"/>
          </a:xfrm>
          <a:prstGeom prst="rect">
            <a:avLst/>
          </a:prstGeom>
          <a:noFill/>
          <a:ln w="9525">
            <a:gradFill>
              <a:gsLst>
                <a:gs pos="3000">
                  <a:srgbClr val="C35F5D"/>
                </a:gs>
                <a:gs pos="3000">
                  <a:srgbClr val="C35F5D"/>
                </a:gs>
                <a:gs pos="18000">
                  <a:srgbClr val="C35F5D"/>
                </a:gs>
                <a:gs pos="50000">
                  <a:schemeClr val="accent1">
                    <a:shade val="67500"/>
                    <a:satMod val="115000"/>
                  </a:schemeClr>
                </a:gs>
                <a:gs pos="100000">
                  <a:schemeClr val="accent1">
                    <a:shade val="100000"/>
                    <a:satMod val="115000"/>
                  </a:schemeClr>
                </a:gs>
              </a:gsLst>
              <a:lin ang="5400000" scaled="0"/>
            </a:gradFill>
            <a:miter lim="800000"/>
            <a:headEnd/>
            <a:tailEnd/>
          </a:ln>
        </p:spPr>
      </p:pic>
      <p:sp>
        <p:nvSpPr>
          <p:cNvPr id="6" name="Text Box 10"/>
          <p:cNvSpPr txBox="1">
            <a:spLocks noChangeArrowheads="1"/>
          </p:cNvSpPr>
          <p:nvPr userDrawn="1"/>
        </p:nvSpPr>
        <p:spPr bwMode="auto">
          <a:xfrm>
            <a:off x="354013" y="6413500"/>
            <a:ext cx="87677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defRPr/>
            </a:pPr>
            <a:r>
              <a:rPr lang="en-US" sz="1600" b="1" smtClean="0">
                <a:solidFill>
                  <a:srgbClr val="C35F5D"/>
                </a:solidFill>
              </a:rPr>
              <a:t>Copyright © 2010 Pearson Education, Inc. </a:t>
            </a:r>
            <a:br>
              <a:rPr lang="en-US" sz="1600" b="1" smtClean="0">
                <a:solidFill>
                  <a:srgbClr val="C35F5D"/>
                </a:solidFill>
              </a:rPr>
            </a:br>
            <a:endParaRPr lang="en-US" sz="1600" b="1" smtClean="0">
              <a:solidFill>
                <a:srgbClr val="C35F5D"/>
              </a:solidFill>
            </a:endParaRPr>
          </a:p>
        </p:txBody>
      </p:sp>
      <p:sp>
        <p:nvSpPr>
          <p:cNvPr id="3074"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85B41CA-D56E-4F35-AD75-AF9A428FF04C}" type="slidenum">
              <a:rPr lang="en-US"/>
              <a:pPr>
                <a:defRPr/>
              </a:pPr>
              <a:t>‹#›</a:t>
            </a:fld>
            <a:endParaRPr lang="en-US"/>
          </a:p>
        </p:txBody>
      </p:sp>
    </p:spTree>
    <p:extLst>
      <p:ext uri="{BB962C8B-B14F-4D97-AF65-F5344CB8AC3E}">
        <p14:creationId xmlns:p14="http://schemas.microsoft.com/office/powerpoint/2010/main" val="281369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CB4ACA-36F0-40DA-873A-D41CA0D02A7F}" type="slidenum">
              <a:rPr lang="en-US"/>
              <a:pPr>
                <a:defRPr/>
              </a:pPr>
              <a:t>‹#›</a:t>
            </a:fld>
            <a:endParaRPr lang="en-US"/>
          </a:p>
        </p:txBody>
      </p:sp>
    </p:spTree>
    <p:extLst>
      <p:ext uri="{BB962C8B-B14F-4D97-AF65-F5344CB8AC3E}">
        <p14:creationId xmlns:p14="http://schemas.microsoft.com/office/powerpoint/2010/main" val="254580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95FC04-E65B-4857-B8B0-A2C1233E1039}" type="slidenum">
              <a:rPr lang="en-US"/>
              <a:pPr>
                <a:defRPr/>
              </a:pPr>
              <a:t>‹#›</a:t>
            </a:fld>
            <a:endParaRPr lang="en-US"/>
          </a:p>
        </p:txBody>
      </p:sp>
    </p:spTree>
    <p:extLst>
      <p:ext uri="{BB962C8B-B14F-4D97-AF65-F5344CB8AC3E}">
        <p14:creationId xmlns:p14="http://schemas.microsoft.com/office/powerpoint/2010/main" val="55656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A0DC48-8CFB-4FCD-BE4F-476A2D54E11D}" type="slidenum">
              <a:rPr lang="en-US"/>
              <a:pPr>
                <a:defRPr/>
              </a:pPr>
              <a:t>‹#›</a:t>
            </a:fld>
            <a:endParaRPr lang="en-US"/>
          </a:p>
        </p:txBody>
      </p:sp>
    </p:spTree>
    <p:extLst>
      <p:ext uri="{BB962C8B-B14F-4D97-AF65-F5344CB8AC3E}">
        <p14:creationId xmlns:p14="http://schemas.microsoft.com/office/powerpoint/2010/main" val="95796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C91CBB-9AE6-48FC-82DE-DC1DDB6948CF}" type="slidenum">
              <a:rPr lang="en-US"/>
              <a:pPr>
                <a:defRPr/>
              </a:pPr>
              <a:t>‹#›</a:t>
            </a:fld>
            <a:endParaRPr lang="en-US"/>
          </a:p>
        </p:txBody>
      </p:sp>
    </p:spTree>
    <p:extLst>
      <p:ext uri="{BB962C8B-B14F-4D97-AF65-F5344CB8AC3E}">
        <p14:creationId xmlns:p14="http://schemas.microsoft.com/office/powerpoint/2010/main" val="155384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BD42BA-C2BA-4F01-BB07-E8B6CD0D075D}" type="slidenum">
              <a:rPr lang="en-US"/>
              <a:pPr>
                <a:defRPr/>
              </a:pPr>
              <a:t>‹#›</a:t>
            </a:fld>
            <a:endParaRPr lang="en-US"/>
          </a:p>
        </p:txBody>
      </p:sp>
    </p:spTree>
    <p:extLst>
      <p:ext uri="{BB962C8B-B14F-4D97-AF65-F5344CB8AC3E}">
        <p14:creationId xmlns:p14="http://schemas.microsoft.com/office/powerpoint/2010/main" val="234227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249B05-6260-47F7-B97D-F9E29B6E8B14}" type="slidenum">
              <a:rPr lang="en-US"/>
              <a:pPr>
                <a:defRPr/>
              </a:pPr>
              <a:t>‹#›</a:t>
            </a:fld>
            <a:endParaRPr lang="en-US"/>
          </a:p>
        </p:txBody>
      </p:sp>
    </p:spTree>
    <p:extLst>
      <p:ext uri="{BB962C8B-B14F-4D97-AF65-F5344CB8AC3E}">
        <p14:creationId xmlns:p14="http://schemas.microsoft.com/office/powerpoint/2010/main" val="17566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EA1162-A00C-42B7-ABE5-09399EE903CA}" type="slidenum">
              <a:rPr lang="en-US"/>
              <a:pPr>
                <a:defRPr/>
              </a:pPr>
              <a:t>‹#›</a:t>
            </a:fld>
            <a:endParaRPr lang="en-US"/>
          </a:p>
        </p:txBody>
      </p:sp>
    </p:spTree>
    <p:extLst>
      <p:ext uri="{BB962C8B-B14F-4D97-AF65-F5344CB8AC3E}">
        <p14:creationId xmlns:p14="http://schemas.microsoft.com/office/powerpoint/2010/main" val="428593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1AC925-954F-44C9-9EE9-7AC85603B1CF}" type="slidenum">
              <a:rPr lang="en-US"/>
              <a:pPr>
                <a:defRPr/>
              </a:pPr>
              <a:t>‹#›</a:t>
            </a:fld>
            <a:endParaRPr lang="en-US"/>
          </a:p>
        </p:txBody>
      </p:sp>
    </p:spTree>
    <p:extLst>
      <p:ext uri="{BB962C8B-B14F-4D97-AF65-F5344CB8AC3E}">
        <p14:creationId xmlns:p14="http://schemas.microsoft.com/office/powerpoint/2010/main" val="419218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97B2C7-3F29-4FA9-81FB-3420960D65B4}" type="slidenum">
              <a:rPr lang="en-US"/>
              <a:pPr>
                <a:defRPr/>
              </a:pPr>
              <a:t>‹#›</a:t>
            </a:fld>
            <a:endParaRPr lang="en-US"/>
          </a:p>
        </p:txBody>
      </p:sp>
    </p:spTree>
    <p:extLst>
      <p:ext uri="{BB962C8B-B14F-4D97-AF65-F5344CB8AC3E}">
        <p14:creationId xmlns:p14="http://schemas.microsoft.com/office/powerpoint/2010/main" val="163578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83A851-E5C4-46E1-9A72-160E36D1AA43}" type="slidenum">
              <a:rPr lang="en-US"/>
              <a:pPr>
                <a:defRPr/>
              </a:pPr>
              <a:t>‹#›</a:t>
            </a:fld>
            <a:endParaRPr lang="en-US"/>
          </a:p>
        </p:txBody>
      </p:sp>
    </p:spTree>
    <p:extLst>
      <p:ext uri="{BB962C8B-B14F-4D97-AF65-F5344CB8AC3E}">
        <p14:creationId xmlns:p14="http://schemas.microsoft.com/office/powerpoint/2010/main" val="28148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7E1B104F-0F29-43FC-8D88-52AA6BF4FC1B}" type="slidenum">
              <a:rPr lang="en-US"/>
              <a:pPr>
                <a:defRPr/>
              </a:pPr>
              <a:t>‹#›</a:t>
            </a:fld>
            <a:endParaRPr lang="en-US"/>
          </a:p>
        </p:txBody>
      </p:sp>
      <p:sp>
        <p:nvSpPr>
          <p:cNvPr id="164868" name="Text Box 4"/>
          <p:cNvSpPr txBox="1">
            <a:spLocks noChangeArrowheads="1"/>
          </p:cNvSpPr>
          <p:nvPr userDrawn="1"/>
        </p:nvSpPr>
        <p:spPr bwMode="auto">
          <a:xfrm>
            <a:off x="228600" y="6537325"/>
            <a:ext cx="2557463" cy="2444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a:defRPr/>
            </a:pPr>
            <a:r>
              <a:rPr lang="en-US" sz="1000" smtClean="0">
                <a:ea typeface="ＭＳ Ｐゴシック" pitchFamily="84" charset="-128"/>
              </a:rPr>
              <a:t>Copyright © 2010 Pearson Education, Inc.</a:t>
            </a:r>
          </a:p>
        </p:txBody>
      </p:sp>
    </p:spTree>
  </p:cSld>
  <p:clrMap bg1="lt1" tx1="dk1" bg2="lt2" tx2="dk2" accent1="accent1" accent2="accent2" accent3="accent3" accent4="accent4" accent5="accent5" accent6="accent6" hlink="hlink" folHlink="folHlink"/>
  <p:sldLayoutIdLst>
    <p:sldLayoutId id="2147485179" r:id="rId1"/>
    <p:sldLayoutId id="2147485169" r:id="rId2"/>
    <p:sldLayoutId id="2147485170" r:id="rId3"/>
    <p:sldLayoutId id="2147485171" r:id="rId4"/>
    <p:sldLayoutId id="2147485172" r:id="rId5"/>
    <p:sldLayoutId id="2147485173" r:id="rId6"/>
    <p:sldLayoutId id="2147485174" r:id="rId7"/>
    <p:sldLayoutId id="2147485175" r:id="rId8"/>
    <p:sldLayoutId id="2147485176" r:id="rId9"/>
    <p:sldLayoutId id="2147485177" r:id="rId10"/>
    <p:sldLayoutId id="21474851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defRPr>
      </a:lvl5pPr>
      <a:lvl6pPr marL="457200" algn="ctr" rtl="0" fontAlgn="base">
        <a:spcBef>
          <a:spcPct val="0"/>
        </a:spcBef>
        <a:spcAft>
          <a:spcPct val="0"/>
        </a:spcAft>
        <a:defRPr sz="4400">
          <a:solidFill>
            <a:schemeClr val="tx2"/>
          </a:solidFill>
          <a:latin typeface="Arial" charset="0"/>
          <a:ea typeface="ヒラギノ角ゴ Pro W3" pitchFamily="48" charset="-128"/>
        </a:defRPr>
      </a:lvl6pPr>
      <a:lvl7pPr marL="914400" algn="ctr" rtl="0" fontAlgn="base">
        <a:spcBef>
          <a:spcPct val="0"/>
        </a:spcBef>
        <a:spcAft>
          <a:spcPct val="0"/>
        </a:spcAft>
        <a:defRPr sz="4400">
          <a:solidFill>
            <a:schemeClr val="tx2"/>
          </a:solidFill>
          <a:latin typeface="Arial" charset="0"/>
          <a:ea typeface="ヒラギノ角ゴ Pro W3" pitchFamily="48" charset="-128"/>
        </a:defRPr>
      </a:lvl7pPr>
      <a:lvl8pPr marL="1371600" algn="ctr" rtl="0" fontAlgn="base">
        <a:spcBef>
          <a:spcPct val="0"/>
        </a:spcBef>
        <a:spcAft>
          <a:spcPct val="0"/>
        </a:spcAft>
        <a:defRPr sz="4400">
          <a:solidFill>
            <a:schemeClr val="tx2"/>
          </a:solidFill>
          <a:latin typeface="Arial" charset="0"/>
          <a:ea typeface="ヒラギノ角ゴ Pro W3" pitchFamily="48" charset="-128"/>
        </a:defRPr>
      </a:lvl8pPr>
      <a:lvl9pPr marL="1828800" algn="ctr" rtl="0" fontAlgn="base">
        <a:spcBef>
          <a:spcPct val="0"/>
        </a:spcBef>
        <a:spcAft>
          <a:spcPct val="0"/>
        </a:spcAft>
        <a:defRPr sz="4400">
          <a:solidFill>
            <a:schemeClr val="tx2"/>
          </a:solidFill>
          <a:latin typeface="Arial" charset="0"/>
          <a:ea typeface="ヒラギノ角ゴ Pro W3"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commons/a/a1/Venera_9_lander.jpg" TargetMode="External"/><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FlightOverMarinerValley.m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04800" y="139700"/>
            <a:ext cx="8534400" cy="558800"/>
          </a:xfrm>
        </p:spPr>
        <p:txBody>
          <a:bodyPr/>
          <a:lstStyle/>
          <a:p>
            <a:pPr eaLnBrk="1" hangingPunct="1"/>
            <a:r>
              <a:rPr lang="en-US" sz="3600" b="1" dirty="0" smtClean="0">
                <a:solidFill>
                  <a:schemeClr val="tx1"/>
                </a:solidFill>
              </a:rPr>
              <a:t>Orbital and Physical Properties</a:t>
            </a:r>
          </a:p>
        </p:txBody>
      </p:sp>
      <p:sp>
        <p:nvSpPr>
          <p:cNvPr id="204803" name="Text Box 3"/>
          <p:cNvSpPr txBox="1">
            <a:spLocks noChangeArrowheads="1"/>
          </p:cNvSpPr>
          <p:nvPr/>
        </p:nvSpPr>
        <p:spPr bwMode="auto">
          <a:xfrm>
            <a:off x="438150" y="977900"/>
            <a:ext cx="32956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The orbits of Venus and Mercury show that these planets never appear far from the Sun.</a:t>
            </a:r>
          </a:p>
        </p:txBody>
      </p:sp>
      <p:pic>
        <p:nvPicPr>
          <p:cNvPr id="204804" name="Picture 5" descr="06_01FigureA"/>
          <p:cNvPicPr>
            <a:picLocks noChangeAspect="1" noChangeArrowheads="1"/>
          </p:cNvPicPr>
          <p:nvPr/>
        </p:nvPicPr>
        <p:blipFill>
          <a:blip r:embed="rId3" cstate="print">
            <a:extLst>
              <a:ext uri="{28A0092B-C50C-407E-A947-70E740481C1C}">
                <a14:useLocalDpi xmlns:a14="http://schemas.microsoft.com/office/drawing/2010/main" val="0"/>
              </a:ext>
            </a:extLst>
          </a:blip>
          <a:srcRect b="2878"/>
          <a:stretch>
            <a:fillRect/>
          </a:stretch>
        </p:blipFill>
        <p:spPr bwMode="auto">
          <a:xfrm>
            <a:off x="3937000" y="1219200"/>
            <a:ext cx="4902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4696714" y="1828800"/>
            <a:ext cx="3340862" cy="3380232"/>
          </a:xfrm>
          <a:prstGeom prst="ellipse">
            <a:avLst/>
          </a:prstGeom>
          <a:no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3"/>
          <p:cNvSpPr txBox="1">
            <a:spLocks noChangeArrowheads="1"/>
          </p:cNvSpPr>
          <p:nvPr/>
        </p:nvSpPr>
        <p:spPr bwMode="auto">
          <a:xfrm>
            <a:off x="446088" y="977900"/>
            <a:ext cx="3135312"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err="1">
                <a:solidFill>
                  <a:srgbClr val="FF0000"/>
                </a:solidFill>
              </a:rPr>
              <a:t>Caloris</a:t>
            </a:r>
            <a:r>
              <a:rPr lang="en-US" sz="2800" b="1" dirty="0">
                <a:solidFill>
                  <a:srgbClr val="FF0000"/>
                </a:solidFill>
              </a:rPr>
              <a:t> Basin, very large impact feature</a:t>
            </a:r>
            <a:r>
              <a:rPr lang="en-US" sz="2800" b="1" dirty="0"/>
              <a:t>; ringed by concentric mountain ranges</a:t>
            </a:r>
          </a:p>
        </p:txBody>
      </p:sp>
      <p:sp>
        <p:nvSpPr>
          <p:cNvPr id="222211" name="Rectangle 5"/>
          <p:cNvSpPr>
            <a:spLocks noGrp="1" noChangeArrowheads="1"/>
          </p:cNvSpPr>
          <p:nvPr>
            <p:ph type="title" idx="4294967295"/>
          </p:nvPr>
        </p:nvSpPr>
        <p:spPr>
          <a:xfrm>
            <a:off x="685800" y="114300"/>
            <a:ext cx="7772400" cy="609600"/>
          </a:xfrm>
        </p:spPr>
        <p:txBody>
          <a:bodyPr/>
          <a:lstStyle/>
          <a:p>
            <a:pPr eaLnBrk="1" hangingPunct="1"/>
            <a:r>
              <a:rPr lang="en-US" sz="3600" b="1" dirty="0" smtClean="0">
                <a:solidFill>
                  <a:schemeClr val="tx1"/>
                </a:solidFill>
              </a:rPr>
              <a:t>The Surface of </a:t>
            </a:r>
            <a:r>
              <a:rPr lang="en-US" sz="3600" b="1" dirty="0" smtClean="0">
                <a:solidFill>
                  <a:srgbClr val="FF0000"/>
                </a:solidFill>
              </a:rPr>
              <a:t>Mercury</a:t>
            </a:r>
            <a:endParaRPr lang="en-US" dirty="0" smtClean="0">
              <a:solidFill>
                <a:srgbClr val="FF0000"/>
              </a:solidFill>
            </a:endParaRPr>
          </a:p>
        </p:txBody>
      </p:sp>
      <p:pic>
        <p:nvPicPr>
          <p:cNvPr id="222212" name="Picture 6" descr="06_12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07"/>
          <a:stretch>
            <a:fillRect/>
          </a:stretch>
        </p:blipFill>
        <p:spPr bwMode="auto">
          <a:xfrm>
            <a:off x="4032250" y="1117600"/>
            <a:ext cx="480695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 y="3190875"/>
            <a:ext cx="28575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101600"/>
            <a:ext cx="8229600" cy="658813"/>
          </a:xfrm>
        </p:spPr>
        <p:txBody>
          <a:bodyPr/>
          <a:lstStyle/>
          <a:p>
            <a:pPr eaLnBrk="1" hangingPunct="1"/>
            <a:r>
              <a:rPr lang="en-US" sz="3600" b="1" dirty="0" smtClean="0">
                <a:solidFill>
                  <a:schemeClr val="tx1"/>
                </a:solidFill>
              </a:rPr>
              <a:t>The Surface of Venus</a:t>
            </a:r>
          </a:p>
        </p:txBody>
      </p:sp>
      <p:sp>
        <p:nvSpPr>
          <p:cNvPr id="225283" name="Text Box 3"/>
          <p:cNvSpPr txBox="1">
            <a:spLocks noChangeArrowheads="1"/>
          </p:cNvSpPr>
          <p:nvPr/>
        </p:nvSpPr>
        <p:spPr bwMode="auto">
          <a:xfrm>
            <a:off x="438150" y="977900"/>
            <a:ext cx="409575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This map of the surface features of Venus is on the same scale as the Earth map below it.</a:t>
            </a:r>
          </a:p>
        </p:txBody>
      </p:sp>
      <p:pic>
        <p:nvPicPr>
          <p:cNvPr id="225284" name="Picture 5" descr="06_13Figure"/>
          <p:cNvPicPr>
            <a:picLocks noChangeAspect="1" noChangeArrowheads="1"/>
          </p:cNvPicPr>
          <p:nvPr/>
        </p:nvPicPr>
        <p:blipFill>
          <a:blip r:embed="rId3" cstate="print">
            <a:extLst>
              <a:ext uri="{28A0092B-C50C-407E-A947-70E740481C1C}">
                <a14:useLocalDpi xmlns:a14="http://schemas.microsoft.com/office/drawing/2010/main" val="0"/>
              </a:ext>
            </a:extLst>
          </a:blip>
          <a:srcRect b="2315"/>
          <a:stretch>
            <a:fillRect/>
          </a:stretch>
        </p:blipFill>
        <p:spPr bwMode="auto">
          <a:xfrm>
            <a:off x="4800600" y="735676"/>
            <a:ext cx="4146550" cy="595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ts4.mm.bing.net/images/thumbnail.aspx?q=1188813931507&amp;id=cdb3c81d5854b4aba070e07d49d619af&amp;url=http%3a%2f%2fwww.deconstructingjezebel.com%2fimages%2fSandro_2Botticelli_0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581399"/>
            <a:ext cx="2438400" cy="28400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9" descr="06_14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07"/>
          <a:stretch>
            <a:fillRect/>
          </a:stretch>
        </p:blipFill>
        <p:spPr bwMode="auto">
          <a:xfrm>
            <a:off x="3917950" y="1231900"/>
            <a:ext cx="492125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7" name="Text Box 7"/>
          <p:cNvSpPr txBox="1">
            <a:spLocks noChangeArrowheads="1"/>
          </p:cNvSpPr>
          <p:nvPr/>
        </p:nvSpPr>
        <p:spPr bwMode="auto">
          <a:xfrm>
            <a:off x="439738" y="954088"/>
            <a:ext cx="347821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Venus as a globe, imaged by </a:t>
            </a:r>
            <a:r>
              <a:rPr lang="en-US" sz="2800" b="1" i="1" dirty="0"/>
              <a:t>Magellan</a:t>
            </a:r>
            <a:r>
              <a:rPr lang="en-US" sz="2800" b="1" dirty="0"/>
              <a:t> launched from STS-30 in 1989.</a:t>
            </a:r>
          </a:p>
          <a:p>
            <a:pPr eaLnBrk="1" hangingPunct="1">
              <a:spcBef>
                <a:spcPct val="50000"/>
              </a:spcBef>
            </a:pPr>
            <a:r>
              <a:rPr lang="en-US" sz="2800" b="1" dirty="0">
                <a:solidFill>
                  <a:srgbClr val="FF0000"/>
                </a:solidFill>
              </a:rPr>
              <a:t>730 k = HOT</a:t>
            </a:r>
            <a:r>
              <a:rPr lang="en-US" sz="2800" b="1" dirty="0" smtClean="0">
                <a:solidFill>
                  <a:srgbClr val="FF0000"/>
                </a:solidFill>
              </a:rPr>
              <a:t>!</a:t>
            </a:r>
          </a:p>
          <a:p>
            <a:pPr eaLnBrk="1" hangingPunct="1">
              <a:spcBef>
                <a:spcPct val="50000"/>
              </a:spcBef>
            </a:pPr>
            <a:r>
              <a:rPr lang="en-US" sz="2800" b="1" dirty="0" smtClean="0">
                <a:solidFill>
                  <a:srgbClr val="FF0000"/>
                </a:solidFill>
              </a:rPr>
              <a:t>855 F</a:t>
            </a:r>
            <a:endParaRPr lang="en-US" sz="2800" b="1" dirty="0">
              <a:solidFill>
                <a:srgbClr val="FF0000"/>
              </a:solidFill>
            </a:endParaRPr>
          </a:p>
          <a:p>
            <a:pPr eaLnBrk="1" hangingPunct="1">
              <a:spcBef>
                <a:spcPct val="50000"/>
              </a:spcBef>
            </a:pPr>
            <a:r>
              <a:rPr lang="en-US" sz="2800" b="1" dirty="0">
                <a:solidFill>
                  <a:srgbClr val="FF0000"/>
                </a:solidFill>
              </a:rPr>
              <a:t>90 </a:t>
            </a:r>
            <a:r>
              <a:rPr lang="en-US" sz="2800" b="1" dirty="0" err="1">
                <a:solidFill>
                  <a:srgbClr val="FF0000"/>
                </a:solidFill>
              </a:rPr>
              <a:t>atm</a:t>
            </a:r>
            <a:endParaRPr lang="en-US" sz="2800" b="1" dirty="0">
              <a:solidFill>
                <a:srgbClr val="FF0000"/>
              </a:solidFill>
            </a:endParaRPr>
          </a:p>
          <a:p>
            <a:pPr eaLnBrk="1" hangingPunct="1">
              <a:spcBef>
                <a:spcPct val="50000"/>
              </a:spcBef>
            </a:pPr>
            <a:r>
              <a:rPr lang="en-US" sz="2800" b="1" dirty="0">
                <a:solidFill>
                  <a:srgbClr val="FF0000"/>
                </a:solidFill>
              </a:rPr>
              <a:t>Sulfuric acid rain</a:t>
            </a:r>
          </a:p>
        </p:txBody>
      </p:sp>
      <p:sp>
        <p:nvSpPr>
          <p:cNvPr id="226308" name="Rectangle 10"/>
          <p:cNvSpPr>
            <a:spLocks noGrp="1" noChangeArrowheads="1"/>
          </p:cNvSpPr>
          <p:nvPr>
            <p:ph type="title"/>
          </p:nvPr>
        </p:nvSpPr>
        <p:spPr>
          <a:xfrm>
            <a:off x="685800" y="114300"/>
            <a:ext cx="7772400" cy="609600"/>
          </a:xfrm>
        </p:spPr>
        <p:txBody>
          <a:bodyPr/>
          <a:lstStyle/>
          <a:p>
            <a:pPr eaLnBrk="1" hangingPunct="1"/>
            <a:r>
              <a:rPr lang="en-US" sz="3600" b="1" dirty="0" smtClean="0">
                <a:solidFill>
                  <a:schemeClr val="tx1"/>
                </a:solidFill>
              </a:rPr>
              <a:t>The </a:t>
            </a:r>
            <a:r>
              <a:rPr lang="en-US" sz="3600" b="1" dirty="0" smtClean="0">
                <a:solidFill>
                  <a:srgbClr val="FF0000"/>
                </a:solidFill>
              </a:rPr>
              <a:t>Surface of Venus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4"/>
          <p:cNvSpPr txBox="1">
            <a:spLocks noChangeArrowheads="1"/>
          </p:cNvSpPr>
          <p:nvPr/>
        </p:nvSpPr>
        <p:spPr bwMode="auto">
          <a:xfrm>
            <a:off x="4349750" y="4175125"/>
            <a:ext cx="466725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Top: Lava domes on Venus (L), and a computer reconstruction (R)</a:t>
            </a:r>
          </a:p>
          <a:p>
            <a:pPr eaLnBrk="1" hangingPunct="1">
              <a:spcBef>
                <a:spcPct val="50000"/>
              </a:spcBef>
            </a:pPr>
            <a:r>
              <a:rPr lang="en-US" sz="2800" b="1"/>
              <a:t>Bottom: the volcano Gula Mons</a:t>
            </a:r>
          </a:p>
        </p:txBody>
      </p:sp>
      <p:sp>
        <p:nvSpPr>
          <p:cNvPr id="229379" name="Rectangle 8"/>
          <p:cNvSpPr>
            <a:spLocks noGrp="1" noChangeArrowheads="1"/>
          </p:cNvSpPr>
          <p:nvPr>
            <p:ph type="title"/>
          </p:nvPr>
        </p:nvSpPr>
        <p:spPr>
          <a:xfrm>
            <a:off x="685800" y="76200"/>
            <a:ext cx="7772400" cy="685800"/>
          </a:xfrm>
        </p:spPr>
        <p:txBody>
          <a:bodyPr/>
          <a:lstStyle/>
          <a:p>
            <a:pPr eaLnBrk="1" hangingPunct="1"/>
            <a:r>
              <a:rPr lang="en-US" sz="3600" b="1" dirty="0" smtClean="0">
                <a:solidFill>
                  <a:schemeClr val="tx1"/>
                </a:solidFill>
              </a:rPr>
              <a:t>The Surface of Venus</a:t>
            </a:r>
            <a:endParaRPr lang="en-US" dirty="0" smtClean="0"/>
          </a:p>
        </p:txBody>
      </p:sp>
      <p:pic>
        <p:nvPicPr>
          <p:cNvPr id="229380" name="Picture 9" descr="06_15FigureA"/>
          <p:cNvPicPr>
            <a:picLocks noChangeAspect="1" noChangeArrowheads="1"/>
          </p:cNvPicPr>
          <p:nvPr/>
        </p:nvPicPr>
        <p:blipFill>
          <a:blip r:embed="rId3" cstate="print">
            <a:extLst>
              <a:ext uri="{28A0092B-C50C-407E-A947-70E740481C1C}">
                <a14:useLocalDpi xmlns:a14="http://schemas.microsoft.com/office/drawing/2010/main" val="0"/>
              </a:ext>
            </a:extLst>
          </a:blip>
          <a:srcRect b="4649"/>
          <a:stretch>
            <a:fillRect/>
          </a:stretch>
        </p:blipFill>
        <p:spPr bwMode="auto">
          <a:xfrm>
            <a:off x="798513" y="1117600"/>
            <a:ext cx="32766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Picture 10" descr="06_15FigureB"/>
          <p:cNvPicPr>
            <a:picLocks noChangeAspect="1" noChangeArrowheads="1"/>
          </p:cNvPicPr>
          <p:nvPr/>
        </p:nvPicPr>
        <p:blipFill>
          <a:blip r:embed="rId4" cstate="print">
            <a:extLst>
              <a:ext uri="{28A0092B-C50C-407E-A947-70E740481C1C}">
                <a14:useLocalDpi xmlns:a14="http://schemas.microsoft.com/office/drawing/2010/main" val="0"/>
              </a:ext>
            </a:extLst>
          </a:blip>
          <a:srcRect b="3601"/>
          <a:stretch>
            <a:fillRect/>
          </a:stretch>
        </p:blipFill>
        <p:spPr bwMode="auto">
          <a:xfrm>
            <a:off x="4876800" y="1104900"/>
            <a:ext cx="35115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11" descr="06_15FigureC"/>
          <p:cNvPicPr>
            <a:picLocks noChangeAspect="1" noChangeArrowheads="1"/>
          </p:cNvPicPr>
          <p:nvPr/>
        </p:nvPicPr>
        <p:blipFill>
          <a:blip r:embed="rId5" cstate="print">
            <a:extLst>
              <a:ext uri="{28A0092B-C50C-407E-A947-70E740481C1C}">
                <a14:useLocalDpi xmlns:a14="http://schemas.microsoft.com/office/drawing/2010/main" val="0"/>
              </a:ext>
            </a:extLst>
          </a:blip>
          <a:srcRect b="3436"/>
          <a:stretch>
            <a:fillRect/>
          </a:stretch>
        </p:blipFill>
        <p:spPr bwMode="auto">
          <a:xfrm>
            <a:off x="801688" y="3679825"/>
            <a:ext cx="32702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4"/>
          <p:cNvSpPr txBox="1">
            <a:spLocks noChangeArrowheads="1"/>
          </p:cNvSpPr>
          <p:nvPr/>
        </p:nvSpPr>
        <p:spPr bwMode="auto">
          <a:xfrm>
            <a:off x="444500" y="97155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A photograph of the surface, </a:t>
            </a:r>
            <a:r>
              <a:rPr lang="en-US" sz="2800" b="1" dirty="0">
                <a:solidFill>
                  <a:srgbClr val="FF0000"/>
                </a:solidFill>
              </a:rPr>
              <a:t>from the </a:t>
            </a:r>
            <a:r>
              <a:rPr lang="en-US" sz="2800" b="1" i="1" dirty="0" err="1">
                <a:solidFill>
                  <a:srgbClr val="FF0000"/>
                </a:solidFill>
              </a:rPr>
              <a:t>Venera</a:t>
            </a:r>
            <a:r>
              <a:rPr lang="en-US" sz="2800" b="1" i="1" dirty="0">
                <a:solidFill>
                  <a:srgbClr val="FF0000"/>
                </a:solidFill>
              </a:rPr>
              <a:t> </a:t>
            </a:r>
            <a:r>
              <a:rPr lang="en-US" sz="2800" b="1" dirty="0">
                <a:solidFill>
                  <a:srgbClr val="FF0000"/>
                </a:solidFill>
              </a:rPr>
              <a:t>lander. Russia sent more than 16 probes</a:t>
            </a:r>
            <a:r>
              <a:rPr lang="en-US" sz="2800" b="1" dirty="0"/>
              <a:t>.</a:t>
            </a:r>
          </a:p>
        </p:txBody>
      </p:sp>
      <p:pic>
        <p:nvPicPr>
          <p:cNvPr id="231427" name="Picture 6" descr="06_17Figure"/>
          <p:cNvPicPr>
            <a:picLocks noChangeAspect="1" noChangeArrowheads="1"/>
          </p:cNvPicPr>
          <p:nvPr/>
        </p:nvPicPr>
        <p:blipFill>
          <a:blip r:embed="rId3" cstate="print">
            <a:extLst>
              <a:ext uri="{28A0092B-C50C-407E-A947-70E740481C1C}">
                <a14:useLocalDpi xmlns:a14="http://schemas.microsoft.com/office/drawing/2010/main" val="0"/>
              </a:ext>
            </a:extLst>
          </a:blip>
          <a:srcRect b="3368"/>
          <a:stretch>
            <a:fillRect/>
          </a:stretch>
        </p:blipFill>
        <p:spPr bwMode="auto">
          <a:xfrm>
            <a:off x="628650" y="2044700"/>
            <a:ext cx="78867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10"/>
          <p:cNvSpPr>
            <a:spLocks noGrp="1" noChangeArrowheads="1"/>
          </p:cNvSpPr>
          <p:nvPr>
            <p:ph type="title"/>
          </p:nvPr>
        </p:nvSpPr>
        <p:spPr>
          <a:xfrm>
            <a:off x="685800" y="88900"/>
            <a:ext cx="7772400" cy="673100"/>
          </a:xfrm>
        </p:spPr>
        <p:txBody>
          <a:bodyPr/>
          <a:lstStyle/>
          <a:p>
            <a:pPr eaLnBrk="1" hangingPunct="1"/>
            <a:r>
              <a:rPr lang="en-US" sz="3600" b="1" dirty="0" smtClean="0">
                <a:solidFill>
                  <a:schemeClr val="tx1"/>
                </a:solidFill>
              </a:rPr>
              <a:t>The </a:t>
            </a:r>
            <a:r>
              <a:rPr lang="en-US" sz="3600" b="1" dirty="0" smtClean="0">
                <a:solidFill>
                  <a:srgbClr val="FF0000"/>
                </a:solidFill>
              </a:rPr>
              <a:t>Surface of Venus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Photography on Venus</a:t>
            </a:r>
            <a:endParaRPr lang="en-US" dirty="0"/>
          </a:p>
        </p:txBody>
      </p:sp>
      <p:pic>
        <p:nvPicPr>
          <p:cNvPr id="3074" name="Picture 2" descr="http://ts4.mm.bing.net/images/thumbnail.aspx?q=1237378280927&amp;id=0f24c18721b76b985834e155c74459df&amp;url=http%3a%2f%2fwww.solstation.com%2fstars%2fvenu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17785"/>
            <a:ext cx="3276600" cy="50409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trykfoto.org/v13colorpan1q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36072"/>
            <a:ext cx="5463899" cy="502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21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Venera</a:t>
            </a:r>
            <a:r>
              <a:rPr lang="en-US" dirty="0" smtClean="0"/>
              <a:t> - USSR</a:t>
            </a:r>
            <a:endParaRPr lang="en-US" dirty="0"/>
          </a:p>
        </p:txBody>
      </p:sp>
      <p:pic>
        <p:nvPicPr>
          <p:cNvPr id="2050" name="Picture 2" descr="File:Venera 9 land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3800475" cy="48413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ssdc.gsfc.nasa.gov/image/spacecraft/venera15_iki.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687259"/>
            <a:ext cx="375285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90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5" descr="06_18Figure"/>
          <p:cNvPicPr>
            <a:picLocks noChangeAspect="1" noChangeArrowheads="1"/>
          </p:cNvPicPr>
          <p:nvPr/>
        </p:nvPicPr>
        <p:blipFill>
          <a:blip r:embed="rId3" cstate="print">
            <a:extLst>
              <a:ext uri="{28A0092B-C50C-407E-A947-70E740481C1C}">
                <a14:useLocalDpi xmlns:a14="http://schemas.microsoft.com/office/drawing/2010/main" val="0"/>
              </a:ext>
            </a:extLst>
          </a:blip>
          <a:srcRect l="-325" b="3032"/>
          <a:stretch>
            <a:fillRect/>
          </a:stretch>
        </p:blipFill>
        <p:spPr bwMode="auto">
          <a:xfrm>
            <a:off x="330200" y="1200150"/>
            <a:ext cx="82296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2"/>
          <p:cNvSpPr>
            <a:spLocks noGrp="1" noChangeArrowheads="1"/>
          </p:cNvSpPr>
          <p:nvPr>
            <p:ph type="title"/>
          </p:nvPr>
        </p:nvSpPr>
        <p:spPr>
          <a:xfrm>
            <a:off x="457200" y="63500"/>
            <a:ext cx="8229600" cy="722313"/>
          </a:xfrm>
        </p:spPr>
        <p:txBody>
          <a:bodyPr/>
          <a:lstStyle/>
          <a:p>
            <a:pPr eaLnBrk="1" hangingPunct="1"/>
            <a:r>
              <a:rPr lang="en-US" sz="3600" b="1" dirty="0" smtClean="0">
                <a:solidFill>
                  <a:schemeClr val="tx1"/>
                </a:solidFill>
              </a:rPr>
              <a:t>The Surface of Venus</a:t>
            </a:r>
          </a:p>
        </p:txBody>
      </p:sp>
      <p:sp>
        <p:nvSpPr>
          <p:cNvPr id="232452" name="Text Box 3"/>
          <p:cNvSpPr txBox="1">
            <a:spLocks noChangeArrowheads="1"/>
          </p:cNvSpPr>
          <p:nvPr/>
        </p:nvSpPr>
        <p:spPr bwMode="auto">
          <a:xfrm>
            <a:off x="4648200" y="4648200"/>
            <a:ext cx="4191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Impact craters. Left: multiple-impact crater Above: </a:t>
            </a:r>
            <a:r>
              <a:rPr lang="en-US" sz="2800" b="1" dirty="0">
                <a:solidFill>
                  <a:srgbClr val="FF0000"/>
                </a:solidFill>
              </a:rPr>
              <a:t>Mead, Venus’s largest impact crater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a:t>
            </a:r>
            <a:endParaRPr lang="en-US" dirty="0"/>
          </a:p>
        </p:txBody>
      </p:sp>
      <p:pic>
        <p:nvPicPr>
          <p:cNvPr id="2050" name="Picture 2" descr="http://www.novaroma.org/vici/images/Mars_courtesy_of_Vro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447800"/>
            <a:ext cx="2286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elawareliberal.net/wp-content/uploads/2009/10/mars-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704" y="1600200"/>
            <a:ext cx="558799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88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5" descr="06_19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07"/>
          <a:stretch>
            <a:fillRect/>
          </a:stretch>
        </p:blipFill>
        <p:spPr bwMode="auto">
          <a:xfrm>
            <a:off x="4013200" y="1244600"/>
            <a:ext cx="48545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5" name="Rectangle 2"/>
          <p:cNvSpPr>
            <a:spLocks noGrp="1" noChangeArrowheads="1"/>
          </p:cNvSpPr>
          <p:nvPr>
            <p:ph type="title"/>
          </p:nvPr>
        </p:nvSpPr>
        <p:spPr>
          <a:xfrm>
            <a:off x="457200" y="76200"/>
            <a:ext cx="8229600" cy="701675"/>
          </a:xfrm>
        </p:spPr>
        <p:txBody>
          <a:bodyPr/>
          <a:lstStyle/>
          <a:p>
            <a:pPr eaLnBrk="1" hangingPunct="1"/>
            <a:r>
              <a:rPr lang="en-US" sz="3600" b="1" dirty="0" smtClean="0">
                <a:solidFill>
                  <a:schemeClr val="tx1"/>
                </a:solidFill>
              </a:rPr>
              <a:t>The </a:t>
            </a:r>
            <a:r>
              <a:rPr lang="en-US" sz="3600" b="1" dirty="0" smtClean="0">
                <a:solidFill>
                  <a:srgbClr val="FF0000"/>
                </a:solidFill>
              </a:rPr>
              <a:t>Surface of Mars</a:t>
            </a:r>
          </a:p>
        </p:txBody>
      </p:sp>
      <p:sp>
        <p:nvSpPr>
          <p:cNvPr id="233476" name="Text Box 3"/>
          <p:cNvSpPr txBox="1">
            <a:spLocks noChangeArrowheads="1"/>
          </p:cNvSpPr>
          <p:nvPr/>
        </p:nvSpPr>
        <p:spPr bwMode="auto">
          <a:xfrm>
            <a:off x="414528" y="990600"/>
            <a:ext cx="3692525"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Major feature: </a:t>
            </a:r>
            <a:r>
              <a:rPr lang="en-US" sz="2800" b="1" dirty="0" err="1">
                <a:solidFill>
                  <a:srgbClr val="FF0000"/>
                </a:solidFill>
              </a:rPr>
              <a:t>Tharsis</a:t>
            </a:r>
            <a:r>
              <a:rPr lang="en-US" sz="2800" b="1" dirty="0">
                <a:solidFill>
                  <a:srgbClr val="FF0000"/>
                </a:solidFill>
              </a:rPr>
              <a:t> bulge, size of North America and 10 km above surroundings</a:t>
            </a:r>
          </a:p>
          <a:p>
            <a:pPr eaLnBrk="1" hangingPunct="1">
              <a:spcBef>
                <a:spcPct val="50000"/>
              </a:spcBef>
            </a:pPr>
            <a:r>
              <a:rPr lang="en-US" sz="2800" b="1" dirty="0">
                <a:solidFill>
                  <a:srgbClr val="FF0000"/>
                </a:solidFill>
              </a:rPr>
              <a:t>Minimal cratering; youngest surface     on Mars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342900" y="139700"/>
            <a:ext cx="8458200" cy="558800"/>
          </a:xfrm>
        </p:spPr>
        <p:txBody>
          <a:bodyPr/>
          <a:lstStyle/>
          <a:p>
            <a:pPr eaLnBrk="1" hangingPunct="1"/>
            <a:r>
              <a:rPr lang="en-US" sz="3600" b="1" dirty="0" smtClean="0">
                <a:solidFill>
                  <a:schemeClr val="tx1"/>
                </a:solidFill>
              </a:rPr>
              <a:t>Orbital and Physical Properties</a:t>
            </a:r>
          </a:p>
        </p:txBody>
      </p:sp>
      <p:sp>
        <p:nvSpPr>
          <p:cNvPr id="205827" name="Text Box 3"/>
          <p:cNvSpPr txBox="1">
            <a:spLocks noChangeArrowheads="1"/>
          </p:cNvSpPr>
          <p:nvPr/>
        </p:nvSpPr>
        <p:spPr bwMode="auto">
          <a:xfrm>
            <a:off x="438150" y="977900"/>
            <a:ext cx="86042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The </a:t>
            </a:r>
            <a:r>
              <a:rPr lang="en-US" sz="2800" b="1" dirty="0">
                <a:solidFill>
                  <a:srgbClr val="FF0000"/>
                </a:solidFill>
              </a:rPr>
              <a:t>terrestrial planets have similar densities and roughly similar sizes</a:t>
            </a:r>
            <a:r>
              <a:rPr lang="en-US" sz="2800" b="1" dirty="0"/>
              <a:t>, but their rotation periods, surface temperatures, and atmospheric pressures vary widely.</a:t>
            </a:r>
          </a:p>
        </p:txBody>
      </p:sp>
      <p:pic>
        <p:nvPicPr>
          <p:cNvPr id="205828" name="Picture 5" descr="06_Table01"/>
          <p:cNvPicPr>
            <a:picLocks noChangeAspect="1" noChangeArrowheads="1"/>
          </p:cNvPicPr>
          <p:nvPr/>
        </p:nvPicPr>
        <p:blipFill>
          <a:blip r:embed="rId3" cstate="print">
            <a:extLst>
              <a:ext uri="{28A0092B-C50C-407E-A947-70E740481C1C}">
                <a14:useLocalDpi xmlns:a14="http://schemas.microsoft.com/office/drawing/2010/main" val="0"/>
              </a:ext>
            </a:extLst>
          </a:blip>
          <a:srcRect b="7051"/>
          <a:stretch>
            <a:fillRect/>
          </a:stretch>
        </p:blipFill>
        <p:spPr bwMode="auto">
          <a:xfrm>
            <a:off x="195263" y="2814638"/>
            <a:ext cx="87503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universetoday.com/wp-content/uploads/2008/04/mercurycompari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18" y="2835973"/>
            <a:ext cx="8543989" cy="3712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139700"/>
            <a:ext cx="8229600" cy="560388"/>
          </a:xfrm>
        </p:spPr>
        <p:txBody>
          <a:bodyPr/>
          <a:lstStyle/>
          <a:p>
            <a:pPr eaLnBrk="1" hangingPunct="1"/>
            <a:r>
              <a:rPr lang="en-US" sz="3600" b="1" dirty="0" smtClean="0">
                <a:solidFill>
                  <a:schemeClr val="tx1"/>
                </a:solidFill>
              </a:rPr>
              <a:t>The Surface of </a:t>
            </a:r>
            <a:r>
              <a:rPr lang="en-US" sz="3600" b="1" dirty="0" smtClean="0">
                <a:solidFill>
                  <a:srgbClr val="FF0000"/>
                </a:solidFill>
              </a:rPr>
              <a:t>Mars</a:t>
            </a:r>
          </a:p>
        </p:txBody>
      </p:sp>
      <p:sp>
        <p:nvSpPr>
          <p:cNvPr id="234499" name="Text Box 3"/>
          <p:cNvSpPr txBox="1">
            <a:spLocks noChangeArrowheads="1"/>
          </p:cNvSpPr>
          <p:nvPr/>
        </p:nvSpPr>
        <p:spPr bwMode="auto">
          <a:xfrm>
            <a:off x="444500" y="1011238"/>
            <a:ext cx="852170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buFontTx/>
              <a:buChar char="•"/>
            </a:pPr>
            <a:r>
              <a:rPr lang="en-US" sz="2500" b="1" dirty="0"/>
              <a:t> </a:t>
            </a:r>
            <a:r>
              <a:rPr lang="en-US" sz="2500" b="1" dirty="0">
                <a:solidFill>
                  <a:srgbClr val="FF0000"/>
                </a:solidFill>
              </a:rPr>
              <a:t>Northern hemisphere (left) is rolling volcanic terrain</a:t>
            </a:r>
            <a:r>
              <a:rPr lang="en-US" sz="2500" b="1" dirty="0"/>
              <a:t>.</a:t>
            </a:r>
          </a:p>
          <a:p>
            <a:pPr eaLnBrk="1" hangingPunct="1">
              <a:buFontTx/>
              <a:buChar char="•"/>
            </a:pPr>
            <a:r>
              <a:rPr lang="en-US" sz="2500" b="1" dirty="0"/>
              <a:t> </a:t>
            </a:r>
            <a:r>
              <a:rPr lang="en-US" sz="2500" b="1" dirty="0">
                <a:solidFill>
                  <a:srgbClr val="FF0000"/>
                </a:solidFill>
              </a:rPr>
              <a:t>Southern hemisphere (right) is heavily cratered highlands; average altitude 5 km above northern.</a:t>
            </a:r>
          </a:p>
          <a:p>
            <a:pPr eaLnBrk="1" hangingPunct="1">
              <a:buFontTx/>
              <a:buChar char="•"/>
            </a:pPr>
            <a:r>
              <a:rPr lang="en-US" sz="2500" b="1" dirty="0">
                <a:solidFill>
                  <a:srgbClr val="FF0000"/>
                </a:solidFill>
              </a:rPr>
              <a:t> Assumption is that northern surface is younger than southern.</a:t>
            </a:r>
          </a:p>
          <a:p>
            <a:pPr eaLnBrk="1" hangingPunct="1">
              <a:buFontTx/>
              <a:buChar char="•"/>
            </a:pPr>
            <a:r>
              <a:rPr lang="en-US" sz="2500" b="1" dirty="0">
                <a:solidFill>
                  <a:srgbClr val="FF0000"/>
                </a:solidFill>
              </a:rPr>
              <a:t> Means that northern hemisphere must have been lowered in elevation and then flooded with lava.</a:t>
            </a:r>
          </a:p>
        </p:txBody>
      </p:sp>
      <p:pic>
        <p:nvPicPr>
          <p:cNvPr id="234500" name="Picture 5" descr="06_20Figure"/>
          <p:cNvPicPr>
            <a:picLocks noChangeAspect="1" noChangeArrowheads="1"/>
          </p:cNvPicPr>
          <p:nvPr/>
        </p:nvPicPr>
        <p:blipFill>
          <a:blip r:embed="rId3" cstate="print">
            <a:extLst>
              <a:ext uri="{28A0092B-C50C-407E-A947-70E740481C1C}">
                <a14:useLocalDpi xmlns:a14="http://schemas.microsoft.com/office/drawing/2010/main" val="0"/>
              </a:ext>
            </a:extLst>
          </a:blip>
          <a:srcRect b="4852"/>
          <a:stretch>
            <a:fillRect/>
          </a:stretch>
        </p:blipFill>
        <p:spPr bwMode="auto">
          <a:xfrm>
            <a:off x="884238" y="3924300"/>
            <a:ext cx="72104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0" y="6235406"/>
            <a:ext cx="1005403" cy="461665"/>
          </a:xfrm>
          <a:prstGeom prst="rect">
            <a:avLst/>
          </a:prstGeom>
          <a:noFill/>
        </p:spPr>
        <p:txBody>
          <a:bodyPr wrap="none" rtlCol="0">
            <a:spAutoFit/>
          </a:bodyPr>
          <a:lstStyle/>
          <a:p>
            <a:r>
              <a:rPr lang="en-US" dirty="0" smtClean="0">
                <a:hlinkClick r:id="rId4" action="ppaction://hlinkfile"/>
              </a:rPr>
              <a:t>Fly by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3"/>
          <p:cNvSpPr txBox="1">
            <a:spLocks noChangeArrowheads="1"/>
          </p:cNvSpPr>
          <p:nvPr/>
        </p:nvSpPr>
        <p:spPr bwMode="auto">
          <a:xfrm>
            <a:off x="444500" y="97155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This map shows the main surface features of Mars. </a:t>
            </a:r>
            <a:r>
              <a:rPr lang="en-US" sz="2800" b="1" dirty="0">
                <a:solidFill>
                  <a:srgbClr val="FF0000"/>
                </a:solidFill>
              </a:rPr>
              <a:t>There is no evidence for plate tectonics</a:t>
            </a:r>
            <a:r>
              <a:rPr lang="en-US" sz="2800" b="1" dirty="0"/>
              <a:t>.</a:t>
            </a:r>
          </a:p>
        </p:txBody>
      </p:sp>
      <p:sp>
        <p:nvSpPr>
          <p:cNvPr id="235523" name="Rectangle 5"/>
          <p:cNvSpPr>
            <a:spLocks noGrp="1" noChangeArrowheads="1"/>
          </p:cNvSpPr>
          <p:nvPr>
            <p:ph type="title" idx="4294967295"/>
          </p:nvPr>
        </p:nvSpPr>
        <p:spPr>
          <a:xfrm>
            <a:off x="685800" y="76200"/>
            <a:ext cx="7772400" cy="685800"/>
          </a:xfrm>
        </p:spPr>
        <p:txBody>
          <a:bodyPr/>
          <a:lstStyle/>
          <a:p>
            <a:pPr eaLnBrk="1" hangingPunct="1"/>
            <a:r>
              <a:rPr lang="en-US" sz="3600" b="1" dirty="0" smtClean="0">
                <a:solidFill>
                  <a:schemeClr val="tx1"/>
                </a:solidFill>
              </a:rPr>
              <a:t>The Surface of Mars</a:t>
            </a:r>
            <a:endParaRPr lang="en-US" dirty="0" smtClean="0"/>
          </a:p>
        </p:txBody>
      </p:sp>
      <p:pic>
        <p:nvPicPr>
          <p:cNvPr id="235524" name="Picture 6" descr="06_21Figure"/>
          <p:cNvPicPr>
            <a:picLocks noChangeAspect="1" noChangeArrowheads="1"/>
          </p:cNvPicPr>
          <p:nvPr/>
        </p:nvPicPr>
        <p:blipFill>
          <a:blip r:embed="rId3" cstate="print">
            <a:extLst>
              <a:ext uri="{28A0092B-C50C-407E-A947-70E740481C1C}">
                <a14:useLocalDpi xmlns:a14="http://schemas.microsoft.com/office/drawing/2010/main" val="0"/>
              </a:ext>
            </a:extLst>
          </a:blip>
          <a:srcRect b="3659"/>
          <a:stretch>
            <a:fillRect/>
          </a:stretch>
        </p:blipFill>
        <p:spPr bwMode="auto">
          <a:xfrm>
            <a:off x="333375" y="2200275"/>
            <a:ext cx="84740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50" name="Picture 8" descr="06_22Figure"/>
          <p:cNvPicPr>
            <a:picLocks noChangeAspect="1" noChangeArrowheads="1"/>
          </p:cNvPicPr>
          <p:nvPr/>
        </p:nvPicPr>
        <p:blipFill>
          <a:blip r:embed="rId3" cstate="print">
            <a:extLst>
              <a:ext uri="{28A0092B-C50C-407E-A947-70E740481C1C}">
                <a14:useLocalDpi xmlns:a14="http://schemas.microsoft.com/office/drawing/2010/main" val="0"/>
              </a:ext>
            </a:extLst>
          </a:blip>
          <a:srcRect b="2975"/>
          <a:stretch>
            <a:fillRect/>
          </a:stretch>
        </p:blipFill>
        <p:spPr bwMode="auto">
          <a:xfrm>
            <a:off x="3569971" y="2667000"/>
            <a:ext cx="53371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6" name="Text Box 3"/>
          <p:cNvSpPr txBox="1">
            <a:spLocks noChangeArrowheads="1"/>
          </p:cNvSpPr>
          <p:nvPr/>
        </p:nvSpPr>
        <p:spPr bwMode="auto">
          <a:xfrm>
            <a:off x="430213" y="97155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Mars has largest volcano in Solar System; Olympus Mons</a:t>
            </a:r>
            <a:r>
              <a:rPr lang="en-US" sz="2800" b="1" dirty="0"/>
              <a:t>:</a:t>
            </a:r>
          </a:p>
        </p:txBody>
      </p:sp>
      <p:sp>
        <p:nvSpPr>
          <p:cNvPr id="236547" name="Text Box 4"/>
          <p:cNvSpPr txBox="1">
            <a:spLocks noChangeArrowheads="1"/>
          </p:cNvSpPr>
          <p:nvPr/>
        </p:nvSpPr>
        <p:spPr bwMode="auto">
          <a:xfrm>
            <a:off x="427038" y="1982788"/>
            <a:ext cx="81835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buFontTx/>
              <a:buChar char="•"/>
            </a:pPr>
            <a:r>
              <a:rPr lang="en-US" sz="2800" b="1" dirty="0"/>
              <a:t> </a:t>
            </a:r>
            <a:r>
              <a:rPr lang="en-US" sz="2800" b="1" dirty="0">
                <a:solidFill>
                  <a:srgbClr val="FF0000"/>
                </a:solidFill>
              </a:rPr>
              <a:t>700 km diameter at base</a:t>
            </a:r>
          </a:p>
          <a:p>
            <a:pPr eaLnBrk="1" hangingPunct="1">
              <a:buFontTx/>
              <a:buChar char="•"/>
            </a:pPr>
            <a:r>
              <a:rPr lang="en-US" sz="2800" b="1" dirty="0">
                <a:solidFill>
                  <a:srgbClr val="FF0000"/>
                </a:solidFill>
              </a:rPr>
              <a:t> 25 km high</a:t>
            </a:r>
          </a:p>
        </p:txBody>
      </p:sp>
      <p:sp>
        <p:nvSpPr>
          <p:cNvPr id="236548" name="Text Box 5"/>
          <p:cNvSpPr txBox="1">
            <a:spLocks noChangeArrowheads="1"/>
          </p:cNvSpPr>
          <p:nvPr/>
        </p:nvSpPr>
        <p:spPr bwMode="auto">
          <a:xfrm>
            <a:off x="515938" y="4267200"/>
            <a:ext cx="2667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Three other Martian volcanoes are only slightly smaller.</a:t>
            </a:r>
          </a:p>
        </p:txBody>
      </p:sp>
      <p:sp>
        <p:nvSpPr>
          <p:cNvPr id="236549" name="Text Box 6"/>
          <p:cNvSpPr txBox="1">
            <a:spLocks noChangeArrowheads="1"/>
          </p:cNvSpPr>
          <p:nvPr/>
        </p:nvSpPr>
        <p:spPr bwMode="auto">
          <a:xfrm>
            <a:off x="427038" y="2952750"/>
            <a:ext cx="2755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buFontTx/>
              <a:buChar char="•"/>
            </a:pPr>
            <a:r>
              <a:rPr lang="en-US" sz="2800" b="1" dirty="0"/>
              <a:t> Caldera </a:t>
            </a:r>
            <a:r>
              <a:rPr lang="en-US" sz="2800" b="1" dirty="0">
                <a:solidFill>
                  <a:srgbClr val="FF0000"/>
                </a:solidFill>
              </a:rPr>
              <a:t>80 km in diameter</a:t>
            </a:r>
          </a:p>
        </p:txBody>
      </p:sp>
      <p:sp>
        <p:nvSpPr>
          <p:cNvPr id="236551" name="Rectangle 9"/>
          <p:cNvSpPr>
            <a:spLocks noGrp="1" noChangeArrowheads="1"/>
          </p:cNvSpPr>
          <p:nvPr>
            <p:ph type="title" idx="4294967295"/>
          </p:nvPr>
        </p:nvSpPr>
        <p:spPr>
          <a:xfrm>
            <a:off x="685800" y="152400"/>
            <a:ext cx="7772400" cy="533400"/>
          </a:xfrm>
        </p:spPr>
        <p:txBody>
          <a:bodyPr/>
          <a:lstStyle/>
          <a:p>
            <a:pPr eaLnBrk="1" hangingPunct="1"/>
            <a:r>
              <a:rPr lang="en-US" sz="3600" b="1" dirty="0" smtClean="0">
                <a:solidFill>
                  <a:schemeClr val="tx1"/>
                </a:solidFill>
              </a:rPr>
              <a:t>The Surface of Mars</a:t>
            </a:r>
            <a:endParaRPr lang="en-US" dirty="0" smtClean="0"/>
          </a:p>
        </p:txBody>
      </p:sp>
      <p:sp>
        <p:nvSpPr>
          <p:cNvPr id="2" name="Oval 1"/>
          <p:cNvSpPr/>
          <p:nvPr/>
        </p:nvSpPr>
        <p:spPr bwMode="auto">
          <a:xfrm>
            <a:off x="4000500" y="2928938"/>
            <a:ext cx="76200" cy="762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3"/>
          <p:cNvSpPr txBox="1">
            <a:spLocks noChangeArrowheads="1"/>
          </p:cNvSpPr>
          <p:nvPr/>
        </p:nvSpPr>
        <p:spPr bwMode="auto">
          <a:xfrm>
            <a:off x="457200" y="976313"/>
            <a:ext cx="8445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Was there running water on Mars?</a:t>
            </a:r>
          </a:p>
        </p:txBody>
      </p:sp>
      <p:sp>
        <p:nvSpPr>
          <p:cNvPr id="237571" name="Text Box 4"/>
          <p:cNvSpPr txBox="1">
            <a:spLocks noChangeArrowheads="1"/>
          </p:cNvSpPr>
          <p:nvPr/>
        </p:nvSpPr>
        <p:spPr bwMode="auto">
          <a:xfrm>
            <a:off x="433388" y="1814513"/>
            <a:ext cx="2690812" cy="35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Runoff channels resemble those on Earth</a:t>
            </a:r>
            <a:r>
              <a:rPr lang="en-US" sz="2800" b="1" dirty="0"/>
              <a:t>.</a:t>
            </a:r>
          </a:p>
          <a:p>
            <a:pPr eaLnBrk="1" hangingPunct="1">
              <a:spcBef>
                <a:spcPct val="50000"/>
              </a:spcBef>
            </a:pPr>
            <a:r>
              <a:rPr lang="en-US" sz="2800" b="1" dirty="0"/>
              <a:t>Left: Mars</a:t>
            </a:r>
          </a:p>
          <a:p>
            <a:pPr eaLnBrk="1" hangingPunct="1">
              <a:spcBef>
                <a:spcPct val="50000"/>
              </a:spcBef>
            </a:pPr>
            <a:r>
              <a:rPr lang="en-US" sz="2800" b="1" dirty="0"/>
              <a:t>Right: Earth</a:t>
            </a:r>
          </a:p>
        </p:txBody>
      </p:sp>
      <p:pic>
        <p:nvPicPr>
          <p:cNvPr id="237572" name="Picture 6" descr="06_23Figure"/>
          <p:cNvPicPr>
            <a:picLocks noChangeAspect="1" noChangeArrowheads="1"/>
          </p:cNvPicPr>
          <p:nvPr/>
        </p:nvPicPr>
        <p:blipFill>
          <a:blip r:embed="rId3" cstate="print">
            <a:extLst>
              <a:ext uri="{28A0092B-C50C-407E-A947-70E740481C1C}">
                <a14:useLocalDpi xmlns:a14="http://schemas.microsoft.com/office/drawing/2010/main" val="0"/>
              </a:ext>
            </a:extLst>
          </a:blip>
          <a:srcRect b="2127"/>
          <a:stretch>
            <a:fillRect/>
          </a:stretch>
        </p:blipFill>
        <p:spPr bwMode="auto">
          <a:xfrm>
            <a:off x="3117850" y="1863725"/>
            <a:ext cx="575945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3" name="Rectangle 7"/>
          <p:cNvSpPr>
            <a:spLocks noGrp="1" noChangeArrowheads="1"/>
          </p:cNvSpPr>
          <p:nvPr>
            <p:ph type="title" idx="4294967295"/>
          </p:nvPr>
        </p:nvSpPr>
        <p:spPr>
          <a:xfrm>
            <a:off x="685800" y="76200"/>
            <a:ext cx="7772400" cy="685800"/>
          </a:xfrm>
        </p:spPr>
        <p:txBody>
          <a:bodyPr/>
          <a:lstStyle/>
          <a:p>
            <a:pPr eaLnBrk="1" hangingPunct="1"/>
            <a:r>
              <a:rPr lang="en-US" sz="3600" b="1" dirty="0" smtClean="0">
                <a:solidFill>
                  <a:schemeClr val="tx1"/>
                </a:solidFill>
              </a:rPr>
              <a:t>The Surface of Mars</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3"/>
          <p:cNvSpPr txBox="1">
            <a:spLocks noChangeArrowheads="1"/>
          </p:cNvSpPr>
          <p:nvPr/>
        </p:nvSpPr>
        <p:spPr bwMode="auto">
          <a:xfrm>
            <a:off x="431800" y="977900"/>
            <a:ext cx="695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No evidence of connected river system; features probably due to flash floods</a:t>
            </a:r>
          </a:p>
        </p:txBody>
      </p:sp>
      <p:sp>
        <p:nvSpPr>
          <p:cNvPr id="238595" name="Rectangle 5"/>
          <p:cNvSpPr>
            <a:spLocks noGrp="1" noChangeArrowheads="1"/>
          </p:cNvSpPr>
          <p:nvPr>
            <p:ph type="title" idx="4294967295"/>
          </p:nvPr>
        </p:nvSpPr>
        <p:spPr>
          <a:xfrm>
            <a:off x="685800" y="152400"/>
            <a:ext cx="7772400" cy="533400"/>
          </a:xfrm>
        </p:spPr>
        <p:txBody>
          <a:bodyPr/>
          <a:lstStyle/>
          <a:p>
            <a:pPr eaLnBrk="1" hangingPunct="1"/>
            <a:r>
              <a:rPr lang="en-US" sz="3600" b="1" dirty="0" smtClean="0">
                <a:solidFill>
                  <a:schemeClr val="tx1"/>
                </a:solidFill>
              </a:rPr>
              <a:t>The Surface of Mars</a:t>
            </a:r>
            <a:endParaRPr lang="en-US" dirty="0" smtClean="0"/>
          </a:p>
        </p:txBody>
      </p:sp>
      <p:pic>
        <p:nvPicPr>
          <p:cNvPr id="238596" name="Picture 6" descr="06_24Figure"/>
          <p:cNvPicPr>
            <a:picLocks noChangeAspect="1" noChangeArrowheads="1"/>
          </p:cNvPicPr>
          <p:nvPr/>
        </p:nvPicPr>
        <p:blipFill>
          <a:blip r:embed="rId3" cstate="print">
            <a:extLst>
              <a:ext uri="{28A0092B-C50C-407E-A947-70E740481C1C}">
                <a14:useLocalDpi xmlns:a14="http://schemas.microsoft.com/office/drawing/2010/main" val="0"/>
              </a:ext>
            </a:extLst>
          </a:blip>
          <a:srcRect b="3842"/>
          <a:stretch>
            <a:fillRect/>
          </a:stretch>
        </p:blipFill>
        <p:spPr bwMode="auto">
          <a:xfrm>
            <a:off x="1763713" y="2120900"/>
            <a:ext cx="56261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38100"/>
            <a:ext cx="8229600" cy="782638"/>
          </a:xfrm>
        </p:spPr>
        <p:txBody>
          <a:bodyPr/>
          <a:lstStyle/>
          <a:p>
            <a:pPr eaLnBrk="1" hangingPunct="1"/>
            <a:r>
              <a:rPr lang="en-US" sz="3600" b="1" dirty="0" smtClean="0">
                <a:solidFill>
                  <a:schemeClr val="tx1"/>
                </a:solidFill>
              </a:rPr>
              <a:t>The Surface of Mars</a:t>
            </a:r>
          </a:p>
        </p:txBody>
      </p:sp>
      <p:sp>
        <p:nvSpPr>
          <p:cNvPr id="239619" name="Text Box 3"/>
          <p:cNvSpPr txBox="1">
            <a:spLocks noChangeArrowheads="1"/>
          </p:cNvSpPr>
          <p:nvPr/>
        </p:nvSpPr>
        <p:spPr bwMode="auto">
          <a:xfrm>
            <a:off x="439738" y="977900"/>
            <a:ext cx="3535362"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This feature </a:t>
            </a:r>
            <a:r>
              <a:rPr lang="en-US" sz="2800" b="1" dirty="0">
                <a:solidFill>
                  <a:srgbClr val="FF0000"/>
                </a:solidFill>
              </a:rPr>
              <a:t>may be an ancient river delta</a:t>
            </a:r>
            <a:r>
              <a:rPr lang="en-US" sz="2800" b="1" dirty="0"/>
              <a:t>. Or it may be something entirely different.</a:t>
            </a:r>
          </a:p>
        </p:txBody>
      </p:sp>
      <p:pic>
        <p:nvPicPr>
          <p:cNvPr id="239620" name="Picture 5" descr="06_25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07"/>
          <a:stretch>
            <a:fillRect/>
          </a:stretch>
        </p:blipFill>
        <p:spPr bwMode="auto">
          <a:xfrm>
            <a:off x="4640263" y="990600"/>
            <a:ext cx="3951287"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0" y="33528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50300" y="6135985"/>
            <a:ext cx="1588897" cy="461665"/>
          </a:xfrm>
          <a:prstGeom prst="rect">
            <a:avLst/>
          </a:prstGeom>
          <a:noFill/>
        </p:spPr>
        <p:txBody>
          <a:bodyPr wrap="none" rtlCol="0">
            <a:spAutoFit/>
          </a:bodyPr>
          <a:lstStyle/>
          <a:p>
            <a:r>
              <a:rPr lang="en-US" dirty="0" smtClean="0"/>
              <a:t>Okavango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7" descr="06_26Figure"/>
          <p:cNvPicPr>
            <a:picLocks noChangeAspect="1" noChangeArrowheads="1"/>
          </p:cNvPicPr>
          <p:nvPr/>
        </p:nvPicPr>
        <p:blipFill>
          <a:blip r:embed="rId3" cstate="print">
            <a:extLst>
              <a:ext uri="{28A0092B-C50C-407E-A947-70E740481C1C}">
                <a14:useLocalDpi xmlns:a14="http://schemas.microsoft.com/office/drawing/2010/main" val="0"/>
              </a:ext>
            </a:extLst>
          </a:blip>
          <a:srcRect b="2315"/>
          <a:stretch>
            <a:fillRect/>
          </a:stretch>
        </p:blipFill>
        <p:spPr bwMode="auto">
          <a:xfrm>
            <a:off x="3429000" y="762000"/>
            <a:ext cx="541337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Text Box 3"/>
          <p:cNvSpPr txBox="1">
            <a:spLocks noChangeArrowheads="1"/>
          </p:cNvSpPr>
          <p:nvPr/>
        </p:nvSpPr>
        <p:spPr bwMode="auto">
          <a:xfrm>
            <a:off x="431800" y="977900"/>
            <a:ext cx="4140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Much of northern hemisphere may have been ocean</a:t>
            </a:r>
            <a:r>
              <a:rPr lang="en-US" sz="2800" b="1" dirty="0"/>
              <a:t>.</a:t>
            </a:r>
          </a:p>
        </p:txBody>
      </p:sp>
      <p:sp>
        <p:nvSpPr>
          <p:cNvPr id="240644" name="Rectangle 6"/>
          <p:cNvSpPr>
            <a:spLocks noGrp="1" noChangeArrowheads="1"/>
          </p:cNvSpPr>
          <p:nvPr>
            <p:ph type="title" idx="4294967295"/>
          </p:nvPr>
        </p:nvSpPr>
        <p:spPr>
          <a:xfrm>
            <a:off x="685800" y="114300"/>
            <a:ext cx="7772400" cy="622300"/>
          </a:xfrm>
        </p:spPr>
        <p:txBody>
          <a:bodyPr/>
          <a:lstStyle/>
          <a:p>
            <a:pPr eaLnBrk="1" hangingPunct="1"/>
            <a:r>
              <a:rPr lang="en-US" sz="3600" b="1" smtClean="0">
                <a:solidFill>
                  <a:schemeClr val="tx1"/>
                </a:solidFill>
              </a:rPr>
              <a:t>6.6 The Surface of Mars</a:t>
            </a:r>
            <a:endParaRPr lang="en-US" smtClean="0"/>
          </a:p>
        </p:txBody>
      </p:sp>
      <p:pic>
        <p:nvPicPr>
          <p:cNvPr id="2050" name="Picture 2" descr="http://www.usbr.gov/uc/albuq/aboutus/fstories/images/eb_rocksig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667000"/>
            <a:ext cx="3094891"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3"/>
          <p:cNvSpPr txBox="1">
            <a:spLocks noChangeArrowheads="1"/>
          </p:cNvSpPr>
          <p:nvPr/>
        </p:nvSpPr>
        <p:spPr bwMode="auto">
          <a:xfrm>
            <a:off x="304800" y="762000"/>
            <a:ext cx="8991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40000"/>
              </a:spcBef>
            </a:pPr>
            <a:r>
              <a:rPr lang="en-US" sz="2600" b="1" dirty="0">
                <a:solidFill>
                  <a:srgbClr val="FF0000"/>
                </a:solidFill>
              </a:rPr>
              <a:t>Impact craters less than 5 km across have mostly been eroded away</a:t>
            </a:r>
            <a:r>
              <a:rPr lang="en-US" sz="2600" b="1" dirty="0"/>
              <a:t>.</a:t>
            </a:r>
          </a:p>
          <a:p>
            <a:pPr eaLnBrk="1" hangingPunct="1">
              <a:spcBef>
                <a:spcPct val="40000"/>
              </a:spcBef>
            </a:pPr>
            <a:r>
              <a:rPr lang="en-US" sz="2600" b="1" dirty="0"/>
              <a:t>Analysis of craters allows estimation of age of surface.</a:t>
            </a:r>
          </a:p>
          <a:p>
            <a:pPr eaLnBrk="1" hangingPunct="1">
              <a:spcBef>
                <a:spcPct val="40000"/>
              </a:spcBef>
            </a:pPr>
            <a:r>
              <a:rPr lang="en-US" sz="2600" b="1" dirty="0"/>
              <a:t>Crater on right was made when surface was liquid.</a:t>
            </a:r>
          </a:p>
        </p:txBody>
      </p:sp>
      <p:sp>
        <p:nvSpPr>
          <p:cNvPr id="241667" name="Rectangle 6"/>
          <p:cNvSpPr>
            <a:spLocks noGrp="1" noChangeArrowheads="1"/>
          </p:cNvSpPr>
          <p:nvPr>
            <p:ph type="title" idx="4294967295"/>
          </p:nvPr>
        </p:nvSpPr>
        <p:spPr>
          <a:xfrm>
            <a:off x="685800" y="76200"/>
            <a:ext cx="7772400" cy="685800"/>
          </a:xfrm>
        </p:spPr>
        <p:txBody>
          <a:bodyPr/>
          <a:lstStyle/>
          <a:p>
            <a:pPr eaLnBrk="1" hangingPunct="1"/>
            <a:r>
              <a:rPr lang="en-US" sz="3600" b="1" dirty="0" smtClean="0">
                <a:solidFill>
                  <a:schemeClr val="tx1"/>
                </a:solidFill>
              </a:rPr>
              <a:t>The Surface of Mars</a:t>
            </a:r>
            <a:endParaRPr lang="en-US" dirty="0" smtClean="0"/>
          </a:p>
        </p:txBody>
      </p:sp>
      <p:pic>
        <p:nvPicPr>
          <p:cNvPr id="241668" name="Picture 7" descr="06_27Figure"/>
          <p:cNvPicPr>
            <a:picLocks noChangeAspect="1" noChangeArrowheads="1"/>
          </p:cNvPicPr>
          <p:nvPr/>
        </p:nvPicPr>
        <p:blipFill>
          <a:blip r:embed="rId3" cstate="print">
            <a:extLst>
              <a:ext uri="{28A0092B-C50C-407E-A947-70E740481C1C}">
                <a14:useLocalDpi xmlns:a14="http://schemas.microsoft.com/office/drawing/2010/main" val="0"/>
              </a:ext>
            </a:extLst>
          </a:blip>
          <a:srcRect b="2701"/>
          <a:stretch>
            <a:fillRect/>
          </a:stretch>
        </p:blipFill>
        <p:spPr bwMode="auto">
          <a:xfrm>
            <a:off x="5124450" y="3190875"/>
            <a:ext cx="29305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9" name="Picture 8" descr="06_28Figure"/>
          <p:cNvPicPr>
            <a:picLocks noChangeAspect="1" noChangeArrowheads="1"/>
          </p:cNvPicPr>
          <p:nvPr/>
        </p:nvPicPr>
        <p:blipFill>
          <a:blip r:embed="rId4" cstate="print">
            <a:extLst>
              <a:ext uri="{28A0092B-C50C-407E-A947-70E740481C1C}">
                <a14:useLocalDpi xmlns:a14="http://schemas.microsoft.com/office/drawing/2010/main" val="0"/>
              </a:ext>
            </a:extLst>
          </a:blip>
          <a:srcRect b="2315"/>
          <a:stretch>
            <a:fillRect/>
          </a:stretch>
        </p:blipFill>
        <p:spPr bwMode="auto">
          <a:xfrm>
            <a:off x="1154113" y="3197225"/>
            <a:ext cx="31686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3"/>
          <p:cNvSpPr txBox="1">
            <a:spLocks noChangeArrowheads="1"/>
          </p:cNvSpPr>
          <p:nvPr/>
        </p:nvSpPr>
        <p:spPr bwMode="auto">
          <a:xfrm>
            <a:off x="457200" y="977900"/>
            <a:ext cx="807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Recently, </a:t>
            </a:r>
            <a:r>
              <a:rPr lang="en-US" sz="2800" b="1" dirty="0">
                <a:solidFill>
                  <a:srgbClr val="FF0000"/>
                </a:solidFill>
              </a:rPr>
              <a:t>gullies have been seen </a:t>
            </a:r>
            <a:r>
              <a:rPr lang="en-US" sz="2800" b="1" dirty="0"/>
              <a:t>that seem to indicate the presence of liquid water; </a:t>
            </a:r>
            <a:r>
              <a:rPr lang="en-US" sz="2800" b="1" dirty="0" smtClean="0">
                <a:solidFill>
                  <a:srgbClr val="FF0000"/>
                </a:solidFill>
              </a:rPr>
              <a:t>Water melts below the surface and drains out.</a:t>
            </a:r>
            <a:endParaRPr lang="en-US" sz="2800" b="1" dirty="0">
              <a:solidFill>
                <a:srgbClr val="FF0000"/>
              </a:solidFill>
            </a:endParaRPr>
          </a:p>
        </p:txBody>
      </p:sp>
      <p:sp>
        <p:nvSpPr>
          <p:cNvPr id="244739" name="Rectangle 5"/>
          <p:cNvSpPr>
            <a:spLocks noGrp="1" noChangeArrowheads="1"/>
          </p:cNvSpPr>
          <p:nvPr>
            <p:ph type="title" idx="4294967295"/>
          </p:nvPr>
        </p:nvSpPr>
        <p:spPr>
          <a:xfrm>
            <a:off x="685800" y="76200"/>
            <a:ext cx="7772400" cy="685800"/>
          </a:xfrm>
        </p:spPr>
        <p:txBody>
          <a:bodyPr/>
          <a:lstStyle/>
          <a:p>
            <a:pPr eaLnBrk="1" hangingPunct="1"/>
            <a:r>
              <a:rPr lang="en-US" sz="3600" b="1" dirty="0" smtClean="0">
                <a:solidFill>
                  <a:schemeClr val="tx1"/>
                </a:solidFill>
              </a:rPr>
              <a:t>The Surface of Mars</a:t>
            </a:r>
            <a:endParaRPr lang="en-US" dirty="0" smtClean="0"/>
          </a:p>
        </p:txBody>
      </p:sp>
      <p:pic>
        <p:nvPicPr>
          <p:cNvPr id="244740" name="Picture 6" descr="06_29Figure"/>
          <p:cNvPicPr>
            <a:picLocks noChangeAspect="1" noChangeArrowheads="1"/>
          </p:cNvPicPr>
          <p:nvPr/>
        </p:nvPicPr>
        <p:blipFill>
          <a:blip r:embed="rId3" cstate="print">
            <a:extLst>
              <a:ext uri="{28A0092B-C50C-407E-A947-70E740481C1C}">
                <a14:useLocalDpi xmlns:a14="http://schemas.microsoft.com/office/drawing/2010/main" val="0"/>
              </a:ext>
            </a:extLst>
          </a:blip>
          <a:srcRect r="22816" b="45236"/>
          <a:stretch>
            <a:fillRect/>
          </a:stretch>
        </p:blipFill>
        <p:spPr bwMode="auto">
          <a:xfrm>
            <a:off x="838200" y="2605088"/>
            <a:ext cx="32543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1" name="Picture 7" descr="06_29Figure"/>
          <p:cNvPicPr>
            <a:picLocks noChangeAspect="1" noChangeArrowheads="1"/>
          </p:cNvPicPr>
          <p:nvPr/>
        </p:nvPicPr>
        <p:blipFill>
          <a:blip r:embed="rId3" cstate="print">
            <a:extLst>
              <a:ext uri="{28A0092B-C50C-407E-A947-70E740481C1C}">
                <a14:useLocalDpi xmlns:a14="http://schemas.microsoft.com/office/drawing/2010/main" val="0"/>
              </a:ext>
            </a:extLst>
          </a:blip>
          <a:srcRect t="55745" b="2507"/>
          <a:stretch>
            <a:fillRect/>
          </a:stretch>
        </p:blipFill>
        <p:spPr bwMode="auto">
          <a:xfrm>
            <a:off x="4645025" y="3429000"/>
            <a:ext cx="421957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3"/>
          <p:cNvSpPr txBox="1">
            <a:spLocks noChangeArrowheads="1"/>
          </p:cNvSpPr>
          <p:nvPr/>
        </p:nvSpPr>
        <p:spPr bwMode="auto">
          <a:xfrm>
            <a:off x="431800" y="973138"/>
            <a:ext cx="8472488"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Left: </a:t>
            </a:r>
            <a:r>
              <a:rPr lang="en-US" sz="2800" b="1" i="1" dirty="0"/>
              <a:t>Viking</a:t>
            </a:r>
            <a:r>
              <a:rPr lang="en-US" sz="2800" b="1" dirty="0"/>
              <a:t> photo</a:t>
            </a:r>
          </a:p>
          <a:p>
            <a:pPr eaLnBrk="1" hangingPunct="1">
              <a:spcBef>
                <a:spcPct val="50000"/>
              </a:spcBef>
            </a:pPr>
            <a:r>
              <a:rPr lang="en-US" sz="2800" b="1" dirty="0"/>
              <a:t>Right: Mars rover </a:t>
            </a:r>
            <a:r>
              <a:rPr lang="en-US" sz="2800" b="1" i="1" dirty="0"/>
              <a:t>Sojourner</a:t>
            </a:r>
            <a:r>
              <a:rPr lang="en-US" sz="2800" b="1" dirty="0"/>
              <a:t>, approaching “Yogi”</a:t>
            </a:r>
          </a:p>
        </p:txBody>
      </p:sp>
      <p:sp>
        <p:nvSpPr>
          <p:cNvPr id="245763" name="Rectangle 5"/>
          <p:cNvSpPr>
            <a:spLocks noGrp="1" noChangeArrowheads="1"/>
          </p:cNvSpPr>
          <p:nvPr>
            <p:ph type="title" idx="4294967295"/>
          </p:nvPr>
        </p:nvSpPr>
        <p:spPr>
          <a:xfrm>
            <a:off x="685800" y="76200"/>
            <a:ext cx="7772400" cy="685800"/>
          </a:xfrm>
        </p:spPr>
        <p:txBody>
          <a:bodyPr/>
          <a:lstStyle/>
          <a:p>
            <a:pPr eaLnBrk="1" hangingPunct="1"/>
            <a:r>
              <a:rPr lang="en-US" sz="3600" b="1" dirty="0" smtClean="0">
                <a:solidFill>
                  <a:schemeClr val="tx1"/>
                </a:solidFill>
              </a:rPr>
              <a:t>The Surface of Mars</a:t>
            </a:r>
            <a:endParaRPr lang="en-US" dirty="0" smtClean="0"/>
          </a:p>
        </p:txBody>
      </p:sp>
      <p:pic>
        <p:nvPicPr>
          <p:cNvPr id="245764" name="Picture 6" descr="06_30Figure"/>
          <p:cNvPicPr>
            <a:picLocks noChangeAspect="1" noChangeArrowheads="1"/>
          </p:cNvPicPr>
          <p:nvPr/>
        </p:nvPicPr>
        <p:blipFill>
          <a:blip r:embed="rId3" cstate="print">
            <a:extLst>
              <a:ext uri="{28A0092B-C50C-407E-A947-70E740481C1C}">
                <a14:useLocalDpi xmlns:a14="http://schemas.microsoft.com/office/drawing/2010/main" val="0"/>
              </a:ext>
            </a:extLst>
          </a:blip>
          <a:srcRect b="4559"/>
          <a:stretch>
            <a:fillRect/>
          </a:stretch>
        </p:blipFill>
        <p:spPr bwMode="auto">
          <a:xfrm>
            <a:off x="231775" y="2613025"/>
            <a:ext cx="86772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3"/>
          <p:cNvSpPr txBox="1">
            <a:spLocks noChangeArrowheads="1"/>
          </p:cNvSpPr>
          <p:nvPr/>
        </p:nvSpPr>
        <p:spPr bwMode="auto">
          <a:xfrm>
            <a:off x="279400" y="987425"/>
            <a:ext cx="8712200" cy="233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40000"/>
              </a:spcBef>
            </a:pPr>
            <a:r>
              <a:rPr lang="en-US" sz="2700" b="1" dirty="0"/>
              <a:t>Mercury was long thought to be tidally locked to the Sun; measurements in 1965 showed this to be false. </a:t>
            </a:r>
          </a:p>
          <a:p>
            <a:pPr eaLnBrk="1" hangingPunct="1">
              <a:spcBef>
                <a:spcPct val="40000"/>
              </a:spcBef>
            </a:pPr>
            <a:r>
              <a:rPr lang="en-US" sz="2700" b="1" dirty="0">
                <a:solidFill>
                  <a:srgbClr val="FF0000"/>
                </a:solidFill>
              </a:rPr>
              <a:t>Rather, Mercury’s day and year are in a 3:2 resonance; Mercury rotates three times while going around the Sun twice.</a:t>
            </a:r>
          </a:p>
        </p:txBody>
      </p:sp>
      <p:sp>
        <p:nvSpPr>
          <p:cNvPr id="207875" name="Rectangle 5"/>
          <p:cNvSpPr>
            <a:spLocks noGrp="1" noChangeArrowheads="1"/>
          </p:cNvSpPr>
          <p:nvPr>
            <p:ph type="title" idx="4294967295"/>
          </p:nvPr>
        </p:nvSpPr>
        <p:spPr>
          <a:xfrm>
            <a:off x="685800" y="190500"/>
            <a:ext cx="7772400" cy="457200"/>
          </a:xfrm>
        </p:spPr>
        <p:txBody>
          <a:bodyPr/>
          <a:lstStyle/>
          <a:p>
            <a:pPr eaLnBrk="1" hangingPunct="1"/>
            <a:r>
              <a:rPr lang="en-US" sz="3600" b="1" dirty="0" smtClean="0">
                <a:solidFill>
                  <a:schemeClr val="tx1"/>
                </a:solidFill>
              </a:rPr>
              <a:t>Rotation Rates</a:t>
            </a:r>
            <a:endParaRPr lang="en-US" dirty="0" smtClean="0"/>
          </a:p>
        </p:txBody>
      </p:sp>
      <p:pic>
        <p:nvPicPr>
          <p:cNvPr id="207876" name="Picture 6" descr="06_04Figure"/>
          <p:cNvPicPr>
            <a:picLocks noChangeAspect="1" noChangeArrowheads="1"/>
          </p:cNvPicPr>
          <p:nvPr/>
        </p:nvPicPr>
        <p:blipFill>
          <a:blip r:embed="rId3" cstate="print">
            <a:extLst>
              <a:ext uri="{28A0092B-C50C-407E-A947-70E740481C1C}">
                <a14:useLocalDpi xmlns:a14="http://schemas.microsoft.com/office/drawing/2010/main" val="0"/>
              </a:ext>
            </a:extLst>
          </a:blip>
          <a:srcRect b="5505"/>
          <a:stretch>
            <a:fillRect/>
          </a:stretch>
        </p:blipFill>
        <p:spPr bwMode="auto">
          <a:xfrm>
            <a:off x="244475" y="3486150"/>
            <a:ext cx="86518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5" descr="06_31Figure"/>
          <p:cNvPicPr>
            <a:picLocks noChangeAspect="1" noChangeArrowheads="1"/>
          </p:cNvPicPr>
          <p:nvPr/>
        </p:nvPicPr>
        <p:blipFill>
          <a:blip r:embed="rId3" cstate="print">
            <a:extLst>
              <a:ext uri="{28A0092B-C50C-407E-A947-70E740481C1C}">
                <a14:useLocalDpi xmlns:a14="http://schemas.microsoft.com/office/drawing/2010/main" val="0"/>
              </a:ext>
            </a:extLst>
          </a:blip>
          <a:srcRect b="58990"/>
          <a:stretch>
            <a:fillRect/>
          </a:stretch>
        </p:blipFill>
        <p:spPr bwMode="auto">
          <a:xfrm>
            <a:off x="225425" y="685800"/>
            <a:ext cx="8689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Rectangle 2"/>
          <p:cNvSpPr>
            <a:spLocks noGrp="1" noChangeArrowheads="1"/>
          </p:cNvSpPr>
          <p:nvPr>
            <p:ph type="title"/>
          </p:nvPr>
        </p:nvSpPr>
        <p:spPr>
          <a:xfrm>
            <a:off x="457200" y="101600"/>
            <a:ext cx="8229600" cy="655638"/>
          </a:xfrm>
        </p:spPr>
        <p:txBody>
          <a:bodyPr/>
          <a:lstStyle/>
          <a:p>
            <a:pPr eaLnBrk="1" hangingPunct="1"/>
            <a:r>
              <a:rPr lang="en-US" sz="3600" b="1" dirty="0" smtClean="0">
                <a:solidFill>
                  <a:schemeClr val="tx1"/>
                </a:solidFill>
              </a:rPr>
              <a:t>The Surface of Mars</a:t>
            </a:r>
          </a:p>
        </p:txBody>
      </p:sp>
      <p:sp>
        <p:nvSpPr>
          <p:cNvPr id="246788" name="Text Box 3"/>
          <p:cNvSpPr txBox="1">
            <a:spLocks noChangeArrowheads="1"/>
          </p:cNvSpPr>
          <p:nvPr/>
        </p:nvSpPr>
        <p:spPr bwMode="auto">
          <a:xfrm>
            <a:off x="4059238" y="2590800"/>
            <a:ext cx="46831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Landscape and close-up by </a:t>
            </a:r>
            <a:r>
              <a:rPr lang="en-US" sz="2800" b="1" i="1" dirty="0"/>
              <a:t>Opportunity</a:t>
            </a:r>
            <a:r>
              <a:rPr lang="en-US" sz="2800" b="1" dirty="0"/>
              <a:t> rover</a:t>
            </a:r>
          </a:p>
        </p:txBody>
      </p:sp>
      <p:pic>
        <p:nvPicPr>
          <p:cNvPr id="246789" name="Picture 6" descr="06_31Figure"/>
          <p:cNvPicPr>
            <a:picLocks noChangeAspect="1" noChangeArrowheads="1"/>
          </p:cNvPicPr>
          <p:nvPr/>
        </p:nvPicPr>
        <p:blipFill>
          <a:blip r:embed="rId3" cstate="print">
            <a:extLst>
              <a:ext uri="{28A0092B-C50C-407E-A947-70E740481C1C}">
                <a14:useLocalDpi xmlns:a14="http://schemas.microsoft.com/office/drawing/2010/main" val="0"/>
              </a:ext>
            </a:extLst>
          </a:blip>
          <a:srcRect t="40808" r="80672" b="5656"/>
          <a:stretch>
            <a:fillRect/>
          </a:stretch>
        </p:blipFill>
        <p:spPr bwMode="auto">
          <a:xfrm>
            <a:off x="554038" y="2986469"/>
            <a:ext cx="35052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9725" y="3468688"/>
            <a:ext cx="3355975"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&amp; </a:t>
            </a:r>
            <a:r>
              <a:rPr lang="en-US" dirty="0" err="1" smtClean="0"/>
              <a:t>Möessbauer</a:t>
            </a:r>
            <a:endParaRPr lang="en-US" dirty="0"/>
          </a:p>
        </p:txBody>
      </p:sp>
      <p:pic>
        <p:nvPicPr>
          <p:cNvPr id="6146" name="Picture 2" descr="http://origin.mars5.jpl.nasa.gov/gallery/press/opportunity/20100121a/1262877982_7818-2_Sol2117B_P2548_L456_b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2405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is black and white image taken on the plains of Meridiani Planum, Mars highlights Opportunity's Moessbauer spectrometer on the end of the rover 'arm.' This instrument's ability to detect the composition and abundance of iron-bearing minerals has been critical during the rover mission.  The tool is a circular device that looks like a small flattened donut housed on a larger rectangular metal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24050"/>
            <a:ext cx="399744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06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522288" y="139700"/>
            <a:ext cx="8107362" cy="1119188"/>
          </a:xfrm>
        </p:spPr>
        <p:txBody>
          <a:bodyPr/>
          <a:lstStyle/>
          <a:p>
            <a:pPr eaLnBrk="1" hangingPunct="1"/>
            <a:r>
              <a:rPr lang="en-US" sz="3600" b="1" dirty="0" smtClean="0">
                <a:solidFill>
                  <a:schemeClr val="tx1"/>
                </a:solidFill>
              </a:rPr>
              <a:t>Internal Structure and Geological History</a:t>
            </a:r>
          </a:p>
        </p:txBody>
      </p:sp>
      <p:sp>
        <p:nvSpPr>
          <p:cNvPr id="248835" name="Text Box 3"/>
          <p:cNvSpPr txBox="1">
            <a:spLocks noChangeArrowheads="1"/>
          </p:cNvSpPr>
          <p:nvPr/>
        </p:nvSpPr>
        <p:spPr bwMode="auto">
          <a:xfrm>
            <a:off x="4267200" y="1538288"/>
            <a:ext cx="46355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Internal structure of Mercury, Mars, and the Moon, compared to Earth</a:t>
            </a:r>
          </a:p>
        </p:txBody>
      </p:sp>
      <p:pic>
        <p:nvPicPr>
          <p:cNvPr id="248836" name="Picture 5" descr="06_33Figure"/>
          <p:cNvPicPr>
            <a:picLocks noChangeAspect="1" noChangeArrowheads="1"/>
          </p:cNvPicPr>
          <p:nvPr/>
        </p:nvPicPr>
        <p:blipFill>
          <a:blip r:embed="rId3" cstate="print">
            <a:extLst>
              <a:ext uri="{28A0092B-C50C-407E-A947-70E740481C1C}">
                <a14:useLocalDpi xmlns:a14="http://schemas.microsoft.com/office/drawing/2010/main" val="0"/>
              </a:ext>
            </a:extLst>
          </a:blip>
          <a:srcRect b="38765"/>
          <a:stretch>
            <a:fillRect/>
          </a:stretch>
        </p:blipFill>
        <p:spPr bwMode="auto">
          <a:xfrm>
            <a:off x="939800" y="1593850"/>
            <a:ext cx="250825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7" name="Picture 6" descr="06_33Figure"/>
          <p:cNvPicPr>
            <a:picLocks noChangeAspect="1" noChangeArrowheads="1"/>
          </p:cNvPicPr>
          <p:nvPr/>
        </p:nvPicPr>
        <p:blipFill>
          <a:blip r:embed="rId3" cstate="print">
            <a:extLst>
              <a:ext uri="{28A0092B-C50C-407E-A947-70E740481C1C}">
                <a14:useLocalDpi xmlns:a14="http://schemas.microsoft.com/office/drawing/2010/main" val="0"/>
              </a:ext>
            </a:extLst>
          </a:blip>
          <a:srcRect t="63887" b="2507"/>
          <a:stretch>
            <a:fillRect/>
          </a:stretch>
        </p:blipFill>
        <p:spPr bwMode="auto">
          <a:xfrm>
            <a:off x="4699000" y="3416300"/>
            <a:ext cx="28225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88900"/>
            <a:ext cx="8229600" cy="1212850"/>
          </a:xfrm>
        </p:spPr>
        <p:txBody>
          <a:bodyPr/>
          <a:lstStyle/>
          <a:p>
            <a:pPr eaLnBrk="1" hangingPunct="1"/>
            <a:r>
              <a:rPr lang="en-US" sz="3600" b="1" dirty="0" smtClean="0">
                <a:solidFill>
                  <a:srgbClr val="FF0000"/>
                </a:solidFill>
              </a:rPr>
              <a:t>Atmospheric Evolution </a:t>
            </a:r>
            <a:r>
              <a:rPr lang="en-US" sz="3600" b="1" dirty="0" smtClean="0">
                <a:solidFill>
                  <a:schemeClr val="tx1"/>
                </a:solidFill>
              </a:rPr>
              <a:t>on Earth, Venus, and Mars</a:t>
            </a:r>
          </a:p>
        </p:txBody>
      </p:sp>
      <p:sp>
        <p:nvSpPr>
          <p:cNvPr id="249859" name="Text Box 3"/>
          <p:cNvSpPr txBox="1">
            <a:spLocks noChangeArrowheads="1"/>
          </p:cNvSpPr>
          <p:nvPr/>
        </p:nvSpPr>
        <p:spPr bwMode="auto">
          <a:xfrm>
            <a:off x="436563" y="1536700"/>
            <a:ext cx="8326437"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At formation, planets had </a:t>
            </a:r>
            <a:r>
              <a:rPr lang="en-US" sz="2800" b="1" dirty="0">
                <a:solidFill>
                  <a:srgbClr val="FF0000"/>
                </a:solidFill>
              </a:rPr>
              <a:t>primary atmosphere – hydrogen, helium, methane, ammonia, water vapor – which was quickly lost.</a:t>
            </a:r>
          </a:p>
          <a:p>
            <a:pPr eaLnBrk="1" hangingPunct="1">
              <a:spcBef>
                <a:spcPct val="50000"/>
              </a:spcBef>
            </a:pPr>
            <a:r>
              <a:rPr lang="en-US" sz="2800" b="1" dirty="0">
                <a:solidFill>
                  <a:srgbClr val="FF0000"/>
                </a:solidFill>
              </a:rPr>
              <a:t>Secondary atmosphere </a:t>
            </a:r>
            <a:r>
              <a:rPr lang="en-US" sz="2800" b="1" dirty="0"/>
              <a:t>– </a:t>
            </a:r>
            <a:r>
              <a:rPr lang="en-US" sz="2800" b="1" dirty="0">
                <a:solidFill>
                  <a:srgbClr val="FF0000"/>
                </a:solidFill>
              </a:rPr>
              <a:t>water vapor, carbon dioxide, sulfur dioxide, nitrogen – comes from volcanic activity.</a:t>
            </a:r>
          </a:p>
          <a:p>
            <a:pPr eaLnBrk="1" hangingPunct="1">
              <a:spcBef>
                <a:spcPct val="50000"/>
              </a:spcBef>
            </a:pPr>
            <a:r>
              <a:rPr lang="en-US" sz="2800" b="1" dirty="0">
                <a:solidFill>
                  <a:srgbClr val="FF0000"/>
                </a:solidFill>
              </a:rPr>
              <a:t>Earth now has a tertiary atmosphere, </a:t>
            </a:r>
            <a:r>
              <a:rPr lang="en-US" sz="2800" b="1" dirty="0" smtClean="0">
                <a:solidFill>
                  <a:srgbClr val="FF0000"/>
                </a:solidFill>
              </a:rPr>
              <a:t>21 </a:t>
            </a:r>
            <a:r>
              <a:rPr lang="en-US" sz="2800" b="1" dirty="0">
                <a:solidFill>
                  <a:srgbClr val="FF0000"/>
                </a:solidFill>
              </a:rPr>
              <a:t>percent oxygen, due to the presence of life</a:t>
            </a:r>
            <a:r>
              <a:rPr lang="en-US" sz="2800" b="1" dirty="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3"/>
          <p:cNvSpPr txBox="1">
            <a:spLocks noChangeArrowheads="1"/>
          </p:cNvSpPr>
          <p:nvPr/>
        </p:nvSpPr>
        <p:spPr bwMode="auto">
          <a:xfrm>
            <a:off x="323850" y="1447800"/>
            <a:ext cx="42545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3600" b="1" dirty="0">
                <a:solidFill>
                  <a:srgbClr val="FF0000"/>
                </a:solidFill>
              </a:rPr>
              <a:t>Earth has a small greenhouse effect</a:t>
            </a:r>
            <a:r>
              <a:rPr lang="en-US" sz="3600" b="1" dirty="0"/>
              <a:t>; it is in equilibrium with a comfortable (for us) surface temperature.</a:t>
            </a:r>
          </a:p>
        </p:txBody>
      </p:sp>
      <p:pic>
        <p:nvPicPr>
          <p:cNvPr id="250883" name="Picture 5" descr="06_34Figure"/>
          <p:cNvPicPr>
            <a:picLocks noChangeAspect="1" noChangeArrowheads="1"/>
          </p:cNvPicPr>
          <p:nvPr/>
        </p:nvPicPr>
        <p:blipFill>
          <a:blip r:embed="rId3" cstate="print">
            <a:extLst>
              <a:ext uri="{28A0092B-C50C-407E-A947-70E740481C1C}">
                <a14:useLocalDpi xmlns:a14="http://schemas.microsoft.com/office/drawing/2010/main" val="0"/>
              </a:ext>
            </a:extLst>
          </a:blip>
          <a:srcRect b="52074"/>
          <a:stretch>
            <a:fillRect/>
          </a:stretch>
        </p:blipFill>
        <p:spPr bwMode="auto">
          <a:xfrm>
            <a:off x="4822825" y="1447800"/>
            <a:ext cx="38576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4" name="Rectangle 7"/>
          <p:cNvSpPr>
            <a:spLocks noGrp="1" noChangeArrowheads="1"/>
          </p:cNvSpPr>
          <p:nvPr>
            <p:ph type="title"/>
          </p:nvPr>
        </p:nvSpPr>
        <p:spPr>
          <a:xfrm>
            <a:off x="469900" y="127000"/>
            <a:ext cx="8216900" cy="1143000"/>
          </a:xfrm>
        </p:spPr>
        <p:txBody>
          <a:bodyPr/>
          <a:lstStyle/>
          <a:p>
            <a:pPr eaLnBrk="1" hangingPunct="1"/>
            <a:r>
              <a:rPr lang="en-US" sz="3600" b="1" dirty="0" smtClean="0">
                <a:solidFill>
                  <a:srgbClr val="FF0000"/>
                </a:solidFill>
              </a:rPr>
              <a:t>Atmospheric Evolution </a:t>
            </a:r>
            <a:r>
              <a:rPr lang="en-US" sz="3600" b="1" dirty="0" smtClean="0">
                <a:solidFill>
                  <a:schemeClr val="tx1"/>
                </a:solidFill>
              </a:rPr>
              <a:t>on Earth, Venus, and Mars</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25400"/>
            <a:ext cx="8229600" cy="1349375"/>
          </a:xfrm>
        </p:spPr>
        <p:txBody>
          <a:bodyPr/>
          <a:lstStyle/>
          <a:p>
            <a:pPr eaLnBrk="1" hangingPunct="1"/>
            <a:r>
              <a:rPr lang="en-US" sz="3600" b="1" dirty="0" smtClean="0">
                <a:solidFill>
                  <a:schemeClr val="tx1"/>
                </a:solidFill>
              </a:rPr>
              <a:t>Atmospheric Evolution on Earth, Venus, and Mars</a:t>
            </a:r>
          </a:p>
        </p:txBody>
      </p:sp>
      <p:sp>
        <p:nvSpPr>
          <p:cNvPr id="251907" name="Text Box 3"/>
          <p:cNvSpPr txBox="1">
            <a:spLocks noChangeArrowheads="1"/>
          </p:cNvSpPr>
          <p:nvPr/>
        </p:nvSpPr>
        <p:spPr bwMode="auto">
          <a:xfrm>
            <a:off x="446088" y="1536700"/>
            <a:ext cx="412591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3200" b="1" dirty="0">
                <a:solidFill>
                  <a:srgbClr val="FF0000"/>
                </a:solidFill>
              </a:rPr>
              <a:t>Venus’s atmosphere </a:t>
            </a:r>
            <a:r>
              <a:rPr lang="en-US" sz="3200" b="1" dirty="0"/>
              <a:t>is much denser and thicker; a </a:t>
            </a:r>
            <a:r>
              <a:rPr lang="en-US" sz="3200" b="1" dirty="0">
                <a:solidFill>
                  <a:srgbClr val="FF0000"/>
                </a:solidFill>
              </a:rPr>
              <a:t>runaway greenhouse effect </a:t>
            </a:r>
            <a:r>
              <a:rPr lang="en-US" sz="3200" b="1" dirty="0"/>
              <a:t>has resulted in its present </a:t>
            </a:r>
            <a:r>
              <a:rPr lang="en-US" sz="3200" b="1" dirty="0">
                <a:solidFill>
                  <a:srgbClr val="FF0000"/>
                </a:solidFill>
              </a:rPr>
              <a:t>surface temperature of 730 K.</a:t>
            </a:r>
          </a:p>
        </p:txBody>
      </p:sp>
      <p:pic>
        <p:nvPicPr>
          <p:cNvPr id="251908" name="Picture 5" descr="06_34Figure"/>
          <p:cNvPicPr>
            <a:picLocks noChangeAspect="1" noChangeArrowheads="1"/>
          </p:cNvPicPr>
          <p:nvPr/>
        </p:nvPicPr>
        <p:blipFill>
          <a:blip r:embed="rId3" cstate="print">
            <a:extLst>
              <a:ext uri="{28A0092B-C50C-407E-A947-70E740481C1C}">
                <a14:useLocalDpi xmlns:a14="http://schemas.microsoft.com/office/drawing/2010/main" val="0"/>
              </a:ext>
            </a:extLst>
          </a:blip>
          <a:srcRect t="48671" b="2722"/>
          <a:stretch>
            <a:fillRect/>
          </a:stretch>
        </p:blipFill>
        <p:spPr bwMode="auto">
          <a:xfrm>
            <a:off x="4894263" y="1435100"/>
            <a:ext cx="3868737"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06_02Figure"/>
          <p:cNvPicPr>
            <a:picLocks noChangeAspect="1" noChangeArrowheads="1"/>
          </p:cNvPicPr>
          <p:nvPr/>
        </p:nvPicPr>
        <p:blipFill>
          <a:blip r:embed="rId3" cstate="print">
            <a:extLst>
              <a:ext uri="{28A0092B-C50C-407E-A947-70E740481C1C}">
                <a14:useLocalDpi xmlns:a14="http://schemas.microsoft.com/office/drawing/2010/main" val="0"/>
              </a:ext>
            </a:extLst>
          </a:blip>
          <a:srcRect b="3885"/>
          <a:stretch>
            <a:fillRect/>
          </a:stretch>
        </p:blipFill>
        <p:spPr bwMode="auto">
          <a:xfrm>
            <a:off x="228600" y="1662442"/>
            <a:ext cx="3684588" cy="398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8" name="Rectangle 2"/>
          <p:cNvSpPr>
            <a:spLocks noGrp="1" noChangeArrowheads="1"/>
          </p:cNvSpPr>
          <p:nvPr>
            <p:ph type="title"/>
          </p:nvPr>
        </p:nvSpPr>
        <p:spPr>
          <a:xfrm>
            <a:off x="457200" y="127000"/>
            <a:ext cx="8229600" cy="596900"/>
          </a:xfrm>
        </p:spPr>
        <p:txBody>
          <a:bodyPr/>
          <a:lstStyle/>
          <a:p>
            <a:pPr eaLnBrk="1" hangingPunct="1"/>
            <a:r>
              <a:rPr lang="en-US" sz="3600" b="1" dirty="0" smtClean="0">
                <a:solidFill>
                  <a:srgbClr val="FF0000"/>
                </a:solidFill>
              </a:rPr>
              <a:t>Rotation Rates</a:t>
            </a:r>
          </a:p>
        </p:txBody>
      </p:sp>
      <p:sp>
        <p:nvSpPr>
          <p:cNvPr id="208899" name="Text Box 3"/>
          <p:cNvSpPr txBox="1">
            <a:spLocks noChangeArrowheads="1"/>
          </p:cNvSpPr>
          <p:nvPr/>
        </p:nvSpPr>
        <p:spPr bwMode="auto">
          <a:xfrm>
            <a:off x="4761967" y="933615"/>
            <a:ext cx="358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algn="ctr" eaLnBrk="1" hangingPunct="1">
              <a:spcBef>
                <a:spcPct val="50000"/>
              </a:spcBef>
            </a:pPr>
            <a:r>
              <a:rPr lang="en-US" sz="2800" b="1" dirty="0">
                <a:solidFill>
                  <a:srgbClr val="FF0000"/>
                </a:solidFill>
              </a:rPr>
              <a:t>Venus</a:t>
            </a:r>
          </a:p>
        </p:txBody>
      </p:sp>
      <p:sp>
        <p:nvSpPr>
          <p:cNvPr id="208900" name="Text Box 4"/>
          <p:cNvSpPr txBox="1">
            <a:spLocks noChangeArrowheads="1"/>
          </p:cNvSpPr>
          <p:nvPr/>
        </p:nvSpPr>
        <p:spPr bwMode="auto">
          <a:xfrm>
            <a:off x="584038" y="915801"/>
            <a:ext cx="2790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algn="ctr" eaLnBrk="1" hangingPunct="1">
              <a:spcBef>
                <a:spcPct val="50000"/>
              </a:spcBef>
            </a:pPr>
            <a:r>
              <a:rPr lang="en-US" sz="2800" b="1" dirty="0" smtClean="0">
                <a:solidFill>
                  <a:srgbClr val="FF0000"/>
                </a:solidFill>
              </a:rPr>
              <a:t>Mercury</a:t>
            </a:r>
            <a:endParaRPr lang="en-US" sz="2800" b="1" dirty="0">
              <a:solidFill>
                <a:srgbClr val="FF0000"/>
              </a:solidFill>
            </a:endParaRPr>
          </a:p>
        </p:txBody>
      </p:sp>
      <p:pic>
        <p:nvPicPr>
          <p:cNvPr id="208901" name="Picture 7" descr="06_05Figure"/>
          <p:cNvPicPr>
            <a:picLocks noChangeAspect="1" noChangeArrowheads="1"/>
          </p:cNvPicPr>
          <p:nvPr/>
        </p:nvPicPr>
        <p:blipFill>
          <a:blip r:embed="rId4" cstate="print">
            <a:extLst>
              <a:ext uri="{28A0092B-C50C-407E-A947-70E740481C1C}">
                <a14:useLocalDpi xmlns:a14="http://schemas.microsoft.com/office/drawing/2010/main" val="0"/>
              </a:ext>
            </a:extLst>
          </a:blip>
          <a:srcRect b="2434"/>
          <a:stretch>
            <a:fillRect/>
          </a:stretch>
        </p:blipFill>
        <p:spPr bwMode="auto">
          <a:xfrm>
            <a:off x="4584168" y="1626816"/>
            <a:ext cx="3940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07178" y="4724400"/>
            <a:ext cx="1537600" cy="461665"/>
          </a:xfrm>
          <a:prstGeom prst="rect">
            <a:avLst/>
          </a:prstGeom>
          <a:noFill/>
        </p:spPr>
        <p:txBody>
          <a:bodyPr wrap="none" rtlCol="0">
            <a:spAutoFit/>
          </a:bodyPr>
          <a:lstStyle/>
          <a:p>
            <a:r>
              <a:rPr lang="en-US" dirty="0" smtClean="0">
                <a:solidFill>
                  <a:schemeClr val="bg1"/>
                </a:solidFill>
              </a:rPr>
              <a:t>-243 days</a:t>
            </a:r>
            <a:endParaRPr lang="en-US" dirty="0">
              <a:solidFill>
                <a:schemeClr val="bg1"/>
              </a:solidFill>
            </a:endParaRPr>
          </a:p>
        </p:txBody>
      </p:sp>
      <p:sp>
        <p:nvSpPr>
          <p:cNvPr id="3" name="TextBox 2"/>
          <p:cNvSpPr txBox="1"/>
          <p:nvPr/>
        </p:nvSpPr>
        <p:spPr>
          <a:xfrm>
            <a:off x="1979451" y="4724400"/>
            <a:ext cx="1725152" cy="461665"/>
          </a:xfrm>
          <a:prstGeom prst="rect">
            <a:avLst/>
          </a:prstGeom>
          <a:noFill/>
        </p:spPr>
        <p:txBody>
          <a:bodyPr wrap="none" rtlCol="0">
            <a:spAutoFit/>
          </a:bodyPr>
          <a:lstStyle/>
          <a:p>
            <a:pPr lvl="1"/>
            <a:r>
              <a:rPr lang="en-US" smtClean="0">
                <a:solidFill>
                  <a:schemeClr val="bg1"/>
                </a:solidFill>
              </a:rPr>
              <a:t>59 </a:t>
            </a:r>
            <a:r>
              <a:rPr lang="en-US" dirty="0" smtClean="0">
                <a:solidFill>
                  <a:schemeClr val="bg1"/>
                </a:solidFill>
              </a:rPr>
              <a:t>days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165100"/>
            <a:ext cx="8229600" cy="523875"/>
          </a:xfrm>
        </p:spPr>
        <p:txBody>
          <a:bodyPr/>
          <a:lstStyle/>
          <a:p>
            <a:pPr eaLnBrk="1" hangingPunct="1"/>
            <a:r>
              <a:rPr lang="en-US" sz="3600" b="1" dirty="0" smtClean="0">
                <a:solidFill>
                  <a:schemeClr val="tx1"/>
                </a:solidFill>
              </a:rPr>
              <a:t>Rotation Rates</a:t>
            </a:r>
          </a:p>
        </p:txBody>
      </p:sp>
      <p:sp>
        <p:nvSpPr>
          <p:cNvPr id="209923" name="Text Box 3"/>
          <p:cNvSpPr txBox="1">
            <a:spLocks noChangeArrowheads="1"/>
          </p:cNvSpPr>
          <p:nvPr/>
        </p:nvSpPr>
        <p:spPr bwMode="auto">
          <a:xfrm>
            <a:off x="447675" y="971550"/>
            <a:ext cx="8404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t>All the </a:t>
            </a:r>
            <a:r>
              <a:rPr lang="en-US" sz="2800" b="1" dirty="0">
                <a:solidFill>
                  <a:srgbClr val="FF0000"/>
                </a:solidFill>
              </a:rPr>
              <a:t>planets rotate in a prograde </a:t>
            </a:r>
            <a:r>
              <a:rPr lang="en-US" sz="2800" b="1" dirty="0" smtClean="0">
                <a:solidFill>
                  <a:srgbClr val="FF0000"/>
                </a:solidFill>
              </a:rPr>
              <a:t>direction(CCW), </a:t>
            </a:r>
            <a:r>
              <a:rPr lang="en-US" sz="2800" b="1" dirty="0">
                <a:solidFill>
                  <a:srgbClr val="FF0000"/>
                </a:solidFill>
              </a:rPr>
              <a:t>except Venus, which is </a:t>
            </a:r>
            <a:r>
              <a:rPr lang="en-US" sz="2800" b="1" dirty="0" smtClean="0">
                <a:solidFill>
                  <a:srgbClr val="FF0000"/>
                </a:solidFill>
              </a:rPr>
              <a:t>retrograde(CW).</a:t>
            </a:r>
            <a:endParaRPr lang="en-US" sz="2800" b="1" dirty="0">
              <a:solidFill>
                <a:srgbClr val="FF0000"/>
              </a:solidFill>
            </a:endParaRPr>
          </a:p>
        </p:txBody>
      </p:sp>
      <p:pic>
        <p:nvPicPr>
          <p:cNvPr id="209924" name="Picture 5" descr="06_07Figure"/>
          <p:cNvPicPr>
            <a:picLocks noChangeAspect="1" noChangeArrowheads="1"/>
          </p:cNvPicPr>
          <p:nvPr/>
        </p:nvPicPr>
        <p:blipFill>
          <a:blip r:embed="rId3" cstate="print">
            <a:extLst>
              <a:ext uri="{28A0092B-C50C-407E-A947-70E740481C1C}">
                <a14:useLocalDpi xmlns:a14="http://schemas.microsoft.com/office/drawing/2010/main" val="0"/>
              </a:ext>
            </a:extLst>
          </a:blip>
          <a:srcRect b="3508"/>
          <a:stretch>
            <a:fillRect/>
          </a:stretch>
        </p:blipFill>
        <p:spPr bwMode="auto">
          <a:xfrm>
            <a:off x="465117" y="2513487"/>
            <a:ext cx="81216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6" descr="06_08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07"/>
          <a:stretch>
            <a:fillRect/>
          </a:stretch>
        </p:blipFill>
        <p:spPr bwMode="auto">
          <a:xfrm>
            <a:off x="5257800" y="2133600"/>
            <a:ext cx="267934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Rectangle 2"/>
          <p:cNvSpPr>
            <a:spLocks noGrp="1" noChangeArrowheads="1"/>
          </p:cNvSpPr>
          <p:nvPr>
            <p:ph type="title"/>
          </p:nvPr>
        </p:nvSpPr>
        <p:spPr>
          <a:xfrm>
            <a:off x="457200" y="139700"/>
            <a:ext cx="8229600" cy="563563"/>
          </a:xfrm>
        </p:spPr>
        <p:txBody>
          <a:bodyPr/>
          <a:lstStyle/>
          <a:p>
            <a:pPr eaLnBrk="1" hangingPunct="1"/>
            <a:r>
              <a:rPr lang="en-US" sz="3600" b="1" dirty="0" smtClean="0">
                <a:solidFill>
                  <a:schemeClr val="tx1"/>
                </a:solidFill>
              </a:rPr>
              <a:t>Atmospheres</a:t>
            </a:r>
          </a:p>
        </p:txBody>
      </p:sp>
      <p:sp>
        <p:nvSpPr>
          <p:cNvPr id="212996" name="Text Box 3"/>
          <p:cNvSpPr txBox="1">
            <a:spLocks noChangeArrowheads="1"/>
          </p:cNvSpPr>
          <p:nvPr/>
        </p:nvSpPr>
        <p:spPr bwMode="auto">
          <a:xfrm>
            <a:off x="423863" y="1016000"/>
            <a:ext cx="86058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500" b="1" dirty="0">
                <a:solidFill>
                  <a:srgbClr val="FF0000"/>
                </a:solidFill>
              </a:rPr>
              <a:t>Mercury has no detectable atmosphere</a:t>
            </a:r>
            <a:r>
              <a:rPr lang="en-US" sz="2500" b="1" dirty="0"/>
              <a:t>; it is too hot, too small, and too close to the Sun.</a:t>
            </a:r>
          </a:p>
        </p:txBody>
      </p:sp>
      <p:sp>
        <p:nvSpPr>
          <p:cNvPr id="212997" name="Text Box 4"/>
          <p:cNvSpPr txBox="1">
            <a:spLocks noChangeArrowheads="1"/>
          </p:cNvSpPr>
          <p:nvPr/>
        </p:nvSpPr>
        <p:spPr bwMode="auto">
          <a:xfrm>
            <a:off x="439697" y="2182812"/>
            <a:ext cx="586740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40000"/>
              </a:spcBef>
            </a:pPr>
            <a:r>
              <a:rPr lang="en-US" sz="2500" b="1" dirty="0">
                <a:solidFill>
                  <a:srgbClr val="FF0000"/>
                </a:solidFill>
              </a:rPr>
              <a:t>Venus has an extremely               dense atmosphere</a:t>
            </a:r>
            <a:r>
              <a:rPr lang="en-US" sz="2500" b="1" dirty="0"/>
              <a:t>. The                  outer clouds are similar in temperature to Earth, and                     it was once thought that               Venus was a “jungle” planet.            We now know that its </a:t>
            </a:r>
            <a:r>
              <a:rPr lang="en-US" sz="2500" b="1" dirty="0">
                <a:solidFill>
                  <a:srgbClr val="FF0000"/>
                </a:solidFill>
              </a:rPr>
              <a:t>surface             is hotter than Mercury’s,                   hot enough to melt lead</a:t>
            </a:r>
            <a:r>
              <a:rPr lang="en-US" sz="2500" b="1"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3"/>
          <p:cNvSpPr txBox="1">
            <a:spLocks noChangeArrowheads="1"/>
          </p:cNvSpPr>
          <p:nvPr/>
        </p:nvSpPr>
        <p:spPr bwMode="auto">
          <a:xfrm>
            <a:off x="431800" y="9779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dirty="0">
                <a:solidFill>
                  <a:srgbClr val="FF0000"/>
                </a:solidFill>
              </a:rPr>
              <a:t>Mercury cannot be imaged well from Earth; best pictures are from </a:t>
            </a:r>
            <a:r>
              <a:rPr lang="en-US" sz="2800" b="1" i="1" dirty="0">
                <a:solidFill>
                  <a:srgbClr val="FF0000"/>
                </a:solidFill>
              </a:rPr>
              <a:t>Messenger</a:t>
            </a:r>
            <a:r>
              <a:rPr lang="en-US" sz="2800" b="1" dirty="0">
                <a:solidFill>
                  <a:srgbClr val="FF0000"/>
                </a:solidFill>
              </a:rPr>
              <a:t>. </a:t>
            </a:r>
          </a:p>
        </p:txBody>
      </p:sp>
      <p:sp>
        <p:nvSpPr>
          <p:cNvPr id="218115" name="Text Box 4"/>
          <p:cNvSpPr txBox="1">
            <a:spLocks noChangeArrowheads="1"/>
          </p:cNvSpPr>
          <p:nvPr/>
        </p:nvSpPr>
        <p:spPr bwMode="auto">
          <a:xfrm>
            <a:off x="444500" y="2895600"/>
            <a:ext cx="28321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spcBef>
                <a:spcPct val="50000"/>
              </a:spcBef>
            </a:pPr>
            <a:r>
              <a:rPr lang="en-US" sz="2800" b="1"/>
              <a:t>Cratering</a:t>
            </a:r>
            <a:r>
              <a:rPr lang="en-US" sz="2800" b="1">
                <a:solidFill>
                  <a:schemeClr val="accent2"/>
                </a:solidFill>
              </a:rPr>
              <a:t> </a:t>
            </a:r>
            <a:r>
              <a:rPr lang="en-US" sz="2800" b="1"/>
              <a:t>on Mercury is similar to that on the Moon.</a:t>
            </a:r>
          </a:p>
        </p:txBody>
      </p:sp>
      <p:sp>
        <p:nvSpPr>
          <p:cNvPr id="218116" name="Rectangle 6"/>
          <p:cNvSpPr>
            <a:spLocks noGrp="1" noChangeArrowheads="1"/>
          </p:cNvSpPr>
          <p:nvPr>
            <p:ph type="title" idx="4294967295"/>
          </p:nvPr>
        </p:nvSpPr>
        <p:spPr>
          <a:xfrm>
            <a:off x="685800" y="177800"/>
            <a:ext cx="7772400" cy="482600"/>
          </a:xfrm>
        </p:spPr>
        <p:txBody>
          <a:bodyPr/>
          <a:lstStyle/>
          <a:p>
            <a:pPr eaLnBrk="1" hangingPunct="1"/>
            <a:r>
              <a:rPr lang="en-US" sz="3600" b="1" dirty="0" smtClean="0">
                <a:solidFill>
                  <a:schemeClr val="tx1"/>
                </a:solidFill>
              </a:rPr>
              <a:t>The Surface of Mercury</a:t>
            </a:r>
            <a:endParaRPr lang="en-US" dirty="0" smtClean="0"/>
          </a:p>
        </p:txBody>
      </p:sp>
      <p:pic>
        <p:nvPicPr>
          <p:cNvPr id="218117" name="Picture 7" descr="06_10Figure"/>
          <p:cNvPicPr>
            <a:picLocks noChangeAspect="1" noChangeArrowheads="1"/>
          </p:cNvPicPr>
          <p:nvPr/>
        </p:nvPicPr>
        <p:blipFill>
          <a:blip r:embed="rId3" cstate="print">
            <a:extLst>
              <a:ext uri="{28A0092B-C50C-407E-A947-70E740481C1C}">
                <a14:useLocalDpi xmlns:a14="http://schemas.microsoft.com/office/drawing/2010/main" val="0"/>
              </a:ext>
            </a:extLst>
          </a:blip>
          <a:srcRect b="2979"/>
          <a:stretch>
            <a:fillRect/>
          </a:stretch>
        </p:blipFill>
        <p:spPr bwMode="auto">
          <a:xfrm>
            <a:off x="3679825" y="2136775"/>
            <a:ext cx="515937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400">
                <a:solidFill>
                  <a:srgbClr val="000080"/>
                </a:solidFill>
              </a:rPr>
              <a:t>Basic facts of Mercury</a:t>
            </a:r>
          </a:p>
        </p:txBody>
      </p:sp>
      <p:sp>
        <p:nvSpPr>
          <p:cNvPr id="22531" name="Rectangle 3"/>
          <p:cNvSpPr>
            <a:spLocks noGrp="1" noChangeArrowheads="1"/>
          </p:cNvSpPr>
          <p:nvPr>
            <p:ph type="body" idx="1"/>
          </p:nvPr>
        </p:nvSpPr>
        <p:spPr/>
        <p:txBody>
          <a:bodyPr/>
          <a:lstStyle/>
          <a:p>
            <a:r>
              <a:rPr lang="en-US" altLang="en-US" sz="2800" dirty="0" smtClean="0">
                <a:solidFill>
                  <a:srgbClr val="FF0000"/>
                </a:solidFill>
              </a:rPr>
              <a:t>Distance from Sun:  </a:t>
            </a:r>
            <a:r>
              <a:rPr lang="en-US" altLang="en-US" sz="2800" dirty="0">
                <a:solidFill>
                  <a:srgbClr val="FF0000"/>
                </a:solidFill>
              </a:rPr>
              <a:t>0.3871 au</a:t>
            </a:r>
          </a:p>
          <a:p>
            <a:r>
              <a:rPr lang="en-US" altLang="en-US" sz="2800" dirty="0">
                <a:solidFill>
                  <a:srgbClr val="FF0000"/>
                </a:solidFill>
              </a:rPr>
              <a:t>Eccentricity of orbit: 0.206 </a:t>
            </a:r>
            <a:r>
              <a:rPr lang="en-US" altLang="en-US" sz="2800" dirty="0"/>
              <a:t>(large for major planet)</a:t>
            </a:r>
          </a:p>
          <a:p>
            <a:r>
              <a:rPr lang="en-US" altLang="en-US" sz="2800" dirty="0">
                <a:solidFill>
                  <a:srgbClr val="FF0000"/>
                </a:solidFill>
              </a:rPr>
              <a:t>Inclination of orbit: 7.00 degrees</a:t>
            </a:r>
          </a:p>
          <a:p>
            <a:r>
              <a:rPr lang="en-US" altLang="en-US" sz="2800" dirty="0">
                <a:solidFill>
                  <a:srgbClr val="FF0000"/>
                </a:solidFill>
              </a:rPr>
              <a:t>Diameter: 4878 km (0.38 Earth </a:t>
            </a:r>
            <a:r>
              <a:rPr lang="en-US" altLang="en-US" sz="2800" dirty="0" smtClean="0">
                <a:solidFill>
                  <a:srgbClr val="FF0000"/>
                </a:solidFill>
              </a:rPr>
              <a:t>diameters)</a:t>
            </a:r>
            <a:endParaRPr lang="en-US" altLang="en-US" sz="2800" dirty="0">
              <a:solidFill>
                <a:srgbClr val="FF0000"/>
              </a:solidFill>
            </a:endParaRPr>
          </a:p>
          <a:p>
            <a:r>
              <a:rPr lang="en-US" altLang="en-US" sz="2800" dirty="0">
                <a:solidFill>
                  <a:srgbClr val="FF0000"/>
                </a:solidFill>
              </a:rPr>
              <a:t>Mass: 0.055 Earth masses</a:t>
            </a:r>
          </a:p>
          <a:p>
            <a:r>
              <a:rPr lang="en-US" altLang="en-US" sz="2800" dirty="0">
                <a:solidFill>
                  <a:srgbClr val="FF0000"/>
                </a:solidFill>
              </a:rPr>
              <a:t>No atmosphere, surface heavily cratered</a:t>
            </a:r>
          </a:p>
        </p:txBody>
      </p:sp>
    </p:spTree>
    <p:extLst>
      <p:ext uri="{BB962C8B-B14F-4D97-AF65-F5344CB8AC3E}">
        <p14:creationId xmlns:p14="http://schemas.microsoft.com/office/powerpoint/2010/main" val="1636326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3"/>
          <p:cNvSpPr txBox="1">
            <a:spLocks noChangeArrowheads="1"/>
          </p:cNvSpPr>
          <p:nvPr/>
        </p:nvSpPr>
        <p:spPr bwMode="auto">
          <a:xfrm>
            <a:off x="444500" y="977900"/>
            <a:ext cx="31369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48" charset="-128"/>
              </a:defRPr>
            </a:lvl1pPr>
            <a:lvl2pPr marL="742950" indent="-285750">
              <a:defRPr sz="2400">
                <a:solidFill>
                  <a:schemeClr val="tx1"/>
                </a:solidFill>
                <a:latin typeface="Arial" charset="0"/>
                <a:ea typeface="ヒラギノ角ゴ Pro W3" pitchFamily="48" charset="-128"/>
              </a:defRPr>
            </a:lvl2pPr>
            <a:lvl3pPr marL="1143000" indent="-228600">
              <a:defRPr sz="2400">
                <a:solidFill>
                  <a:schemeClr val="tx1"/>
                </a:solidFill>
                <a:latin typeface="Arial" charset="0"/>
                <a:ea typeface="ヒラギノ角ゴ Pro W3" pitchFamily="48" charset="-128"/>
              </a:defRPr>
            </a:lvl3pPr>
            <a:lvl4pPr marL="1600200" indent="-228600">
              <a:defRPr sz="2400">
                <a:solidFill>
                  <a:schemeClr val="tx1"/>
                </a:solidFill>
                <a:latin typeface="Arial" charset="0"/>
                <a:ea typeface="ヒラギノ角ゴ Pro W3" pitchFamily="48" charset="-128"/>
              </a:defRPr>
            </a:lvl4pPr>
            <a:lvl5pPr marL="2057400" indent="-228600">
              <a:defRPr sz="24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48" charset="-128"/>
              </a:defRPr>
            </a:lvl9pPr>
          </a:lstStyle>
          <a:p>
            <a:pPr eaLnBrk="1" hangingPunct="1"/>
            <a:r>
              <a:rPr lang="en-US" sz="2800" b="1" dirty="0"/>
              <a:t>Some distinctive features: </a:t>
            </a:r>
            <a:r>
              <a:rPr lang="en-US" sz="2800" b="1" dirty="0">
                <a:solidFill>
                  <a:srgbClr val="FF0000"/>
                </a:solidFill>
              </a:rPr>
              <a:t>Scarp (cliff), several hundred km long and up to 3 km high</a:t>
            </a:r>
            <a:r>
              <a:rPr lang="en-US" sz="2800" b="1" dirty="0"/>
              <a:t>, thought to be </a:t>
            </a:r>
            <a:r>
              <a:rPr lang="en-US" sz="2800" b="1" dirty="0">
                <a:solidFill>
                  <a:srgbClr val="FF0000"/>
                </a:solidFill>
              </a:rPr>
              <a:t>formed as the planet cooled and shrank.</a:t>
            </a:r>
          </a:p>
        </p:txBody>
      </p:sp>
      <p:sp>
        <p:nvSpPr>
          <p:cNvPr id="221187" name="Rectangle 5"/>
          <p:cNvSpPr>
            <a:spLocks noGrp="1" noChangeArrowheads="1"/>
          </p:cNvSpPr>
          <p:nvPr>
            <p:ph type="title" idx="4294967295"/>
          </p:nvPr>
        </p:nvSpPr>
        <p:spPr>
          <a:xfrm>
            <a:off x="685800" y="114300"/>
            <a:ext cx="7772400" cy="609600"/>
          </a:xfrm>
        </p:spPr>
        <p:txBody>
          <a:bodyPr/>
          <a:lstStyle/>
          <a:p>
            <a:pPr eaLnBrk="1" hangingPunct="1"/>
            <a:r>
              <a:rPr lang="en-US" sz="3600" b="1" dirty="0" smtClean="0">
                <a:solidFill>
                  <a:schemeClr val="tx1"/>
                </a:solidFill>
              </a:rPr>
              <a:t>The Surface of </a:t>
            </a:r>
            <a:r>
              <a:rPr lang="en-US" sz="3600" b="1" dirty="0" smtClean="0">
                <a:solidFill>
                  <a:srgbClr val="FF0000"/>
                </a:solidFill>
              </a:rPr>
              <a:t>Mercury</a:t>
            </a:r>
            <a:endParaRPr lang="en-US" dirty="0" smtClean="0">
              <a:solidFill>
                <a:srgbClr val="FF0000"/>
              </a:solidFill>
            </a:endParaRPr>
          </a:p>
        </p:txBody>
      </p:sp>
      <p:pic>
        <p:nvPicPr>
          <p:cNvPr id="221188" name="Picture 6" descr="06_11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07"/>
          <a:stretch>
            <a:fillRect/>
          </a:stretch>
        </p:blipFill>
        <p:spPr bwMode="auto">
          <a:xfrm>
            <a:off x="3889375" y="1155700"/>
            <a:ext cx="496252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954</Words>
  <Application>Microsoft Office PowerPoint</Application>
  <PresentationFormat>On-screen Show (4:3)</PresentationFormat>
  <Paragraphs>130</Paragraphs>
  <Slides>35</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ＭＳ Ｐゴシック</vt:lpstr>
      <vt:lpstr>Arial</vt:lpstr>
      <vt:lpstr>ヒラギノ角ゴ Pro W3</vt:lpstr>
      <vt:lpstr>Blank Presentation</vt:lpstr>
      <vt:lpstr>Orbital and Physical Properties</vt:lpstr>
      <vt:lpstr>Orbital and Physical Properties</vt:lpstr>
      <vt:lpstr>Rotation Rates</vt:lpstr>
      <vt:lpstr>Rotation Rates</vt:lpstr>
      <vt:lpstr>Rotation Rates</vt:lpstr>
      <vt:lpstr>Atmospheres</vt:lpstr>
      <vt:lpstr>The Surface of Mercury</vt:lpstr>
      <vt:lpstr>Basic facts of Mercury</vt:lpstr>
      <vt:lpstr>The Surface of Mercury</vt:lpstr>
      <vt:lpstr>The Surface of Mercury</vt:lpstr>
      <vt:lpstr>The Surface of Venus</vt:lpstr>
      <vt:lpstr>The Surface of Venus</vt:lpstr>
      <vt:lpstr>The Surface of Venus</vt:lpstr>
      <vt:lpstr>The Surface of Venus</vt:lpstr>
      <vt:lpstr>Photography on Venus</vt:lpstr>
      <vt:lpstr>Venera - USSR</vt:lpstr>
      <vt:lpstr>The Surface of Venus</vt:lpstr>
      <vt:lpstr>Mars</vt:lpstr>
      <vt:lpstr>The Surface of Mars</vt:lpstr>
      <vt:lpstr>The Surface of Mars</vt:lpstr>
      <vt:lpstr>The Surface of Mars</vt:lpstr>
      <vt:lpstr>The Surface of Mars</vt:lpstr>
      <vt:lpstr>The Surface of Mars</vt:lpstr>
      <vt:lpstr>The Surface of Mars</vt:lpstr>
      <vt:lpstr>The Surface of Mars</vt:lpstr>
      <vt:lpstr>6.6 The Surface of Mars</vt:lpstr>
      <vt:lpstr>The Surface of Mars</vt:lpstr>
      <vt:lpstr>The Surface of Mars</vt:lpstr>
      <vt:lpstr>The Surface of Mars</vt:lpstr>
      <vt:lpstr>The Surface of Mars</vt:lpstr>
      <vt:lpstr>RAT &amp; Möessbauer</vt:lpstr>
      <vt:lpstr>Internal Structure and Geological History</vt:lpstr>
      <vt:lpstr>Atmospheric Evolution on Earth, Venus, and Mars</vt:lpstr>
      <vt:lpstr>Atmospheric Evolution on Earth, Venus, and Mars</vt:lpstr>
      <vt:lpstr>Atmospheric Evolution on Earth, Venus, and Mars</vt:lpstr>
    </vt:vector>
  </TitlesOfParts>
  <Company>PIT Magnus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Clark, Micki</cp:lastModifiedBy>
  <cp:revision>69</cp:revision>
  <dcterms:created xsi:type="dcterms:W3CDTF">2009-05-07T13:05:28Z</dcterms:created>
  <dcterms:modified xsi:type="dcterms:W3CDTF">2017-03-29T13:30:17Z</dcterms:modified>
</cp:coreProperties>
</file>